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Lst>
  <p:notesMasterIdLst>
    <p:notesMasterId r:id="rId29"/>
  </p:notesMasterIdLst>
  <p:sldIdLst>
    <p:sldId id="258" r:id="rId5"/>
    <p:sldId id="280" r:id="rId6"/>
    <p:sldId id="322" r:id="rId7"/>
    <p:sldId id="261" r:id="rId8"/>
    <p:sldId id="262" r:id="rId9"/>
    <p:sldId id="323" r:id="rId10"/>
    <p:sldId id="416" r:id="rId11"/>
    <p:sldId id="444" r:id="rId12"/>
    <p:sldId id="419" r:id="rId13"/>
    <p:sldId id="445" r:id="rId14"/>
    <p:sldId id="420" r:id="rId15"/>
    <p:sldId id="446" r:id="rId16"/>
    <p:sldId id="447" r:id="rId17"/>
    <p:sldId id="448" r:id="rId18"/>
    <p:sldId id="425" r:id="rId19"/>
    <p:sldId id="449" r:id="rId20"/>
    <p:sldId id="450" r:id="rId21"/>
    <p:sldId id="451" r:id="rId22"/>
    <p:sldId id="452" r:id="rId23"/>
    <p:sldId id="453" r:id="rId24"/>
    <p:sldId id="271" r:id="rId25"/>
    <p:sldId id="272" r:id="rId26"/>
    <p:sldId id="279" r:id="rId27"/>
    <p:sldId id="44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15"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6FF"/>
    <a:srgbClr val="E2EDFF"/>
    <a:srgbClr val="ED528A"/>
    <a:srgbClr val="FF9F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620" autoAdjust="0"/>
  </p:normalViewPr>
  <p:slideViewPr>
    <p:cSldViewPr snapToGrid="0">
      <p:cViewPr varScale="1">
        <p:scale>
          <a:sx n="66" d="100"/>
          <a:sy n="66" d="100"/>
        </p:scale>
        <p:origin x="169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89A2F3-267F-4BAC-90EF-EAFF96AD173C}" type="datetimeFigureOut">
              <a:rPr lang="en-IN" smtClean="0"/>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4E9B4-0125-4ACE-9C76-55633243A76C}" type="slidenum">
              <a:rPr lang="en-IN" smtClean="0"/>
              <a:t>‹#›</a:t>
            </a:fld>
            <a:endParaRPr lang="en-IN"/>
          </a:p>
        </p:txBody>
      </p:sp>
    </p:spTree>
    <p:extLst>
      <p:ext uri="{BB962C8B-B14F-4D97-AF65-F5344CB8AC3E}">
        <p14:creationId xmlns:p14="http://schemas.microsoft.com/office/powerpoint/2010/main" val="2811691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First I'll begin by providing a little background on the project origins.</a:t>
            </a:r>
          </a:p>
          <a:p>
            <a:pPr lvl="0"/>
            <a:r>
              <a:rPr lang="en-US" sz="1200" dirty="0">
                <a:latin typeface="Albany" pitchFamily="18"/>
                <a:cs typeface="Tahoma" pitchFamily="2"/>
              </a:rPr>
              <a:t>Then I'll explain a little bit about Netflix Open Source Software</a:t>
            </a:r>
          </a:p>
          <a:p>
            <a:pPr lvl="0"/>
            <a:r>
              <a:rPr lang="en-US" sz="1200" dirty="0">
                <a:latin typeface="Albany" pitchFamily="18"/>
                <a:cs typeface="Tahoma" pitchFamily="2"/>
              </a:rPr>
              <a:t>And finally I’ll guide you through a brief set of topics that we'll want to cover before moving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For this next section of the course, I'd like to focus on Spring Cloud.  There is a lot to cover, so I'd first like to set the landscape of what Spring Cloud is, what it is for, and why it is instrumental to building microservices and cloud-native applications.</a:t>
            </a:r>
          </a:p>
          <a:p>
            <a:pPr lvl="0"/>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fld id="{8E04E9B4-0125-4ACE-9C76-55633243A76C}" type="slidenum">
              <a:rPr lang="en-IN" smtClean="0"/>
              <a:t>6</a:t>
            </a:fld>
            <a:endParaRPr lang="en-IN"/>
          </a:p>
        </p:txBody>
      </p:sp>
    </p:spTree>
    <p:extLst>
      <p:ext uri="{BB962C8B-B14F-4D97-AF65-F5344CB8AC3E}">
        <p14:creationId xmlns:p14="http://schemas.microsoft.com/office/powerpoint/2010/main" val="3853508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For the rest of this course, you'll be seeing code examples – and actually building services – that are based on Spring Cloud.  </a:t>
            </a:r>
          </a:p>
          <a:p>
            <a:pPr lvl="0"/>
            <a:r>
              <a:rPr lang="en-US" sz="1200" dirty="0">
                <a:latin typeface="Albany" pitchFamily="18"/>
                <a:cs typeface="Tahoma" pitchFamily="2"/>
              </a:rPr>
              <a:t>The first thing to realize about the Spring Cloud libraries is that they are all intended to be used by Spring Boot applications.  They are not intended to be utilized using just the Spring Framework – although it is possible it really isn't the intent.  All of the dependency management – which there is quite a bit – is all based on Spring Boot.  And most importantly, the startup process of the applications is usually altered slightly, and the </a:t>
            </a:r>
            <a:r>
              <a:rPr lang="en-US" sz="1200" dirty="0" err="1">
                <a:latin typeface="Albany" pitchFamily="18"/>
                <a:cs typeface="Tahoma" pitchFamily="2"/>
              </a:rPr>
              <a:t>ApplicationContext</a:t>
            </a:r>
            <a:r>
              <a:rPr lang="en-US" sz="1200" dirty="0">
                <a:latin typeface="Albany" pitchFamily="18"/>
                <a:cs typeface="Tahoma" pitchFamily="2"/>
              </a:rPr>
              <a:t> is not created in the same straightforward way as a normal Spring Framework based application.</a:t>
            </a:r>
          </a:p>
          <a:p>
            <a:pPr lvl="0"/>
            <a:r>
              <a:rPr lang="en-US" sz="1200" dirty="0">
                <a:latin typeface="Albany" pitchFamily="18"/>
                <a:cs typeface="Tahoma" pitchFamily="2"/>
              </a:rPr>
              <a:t>I'll not go into the details here, it really isn't too important to grasp this.  But I did want to qualify this from the very beginning.  I've seen some people out on the forums confused on this point.</a:t>
            </a:r>
          </a:p>
        </p:txBody>
      </p:sp>
      <p:sp>
        <p:nvSpPr>
          <p:cNvPr id="4" name="Slide Number Placeholder 3"/>
          <p:cNvSpPr>
            <a:spLocks noGrp="1"/>
          </p:cNvSpPr>
          <p:nvPr>
            <p:ph type="sldNum" sz="quarter" idx="5"/>
          </p:nvPr>
        </p:nvSpPr>
        <p:spPr/>
        <p:txBody>
          <a:bodyPr/>
          <a:lstStyle/>
          <a:p>
            <a:fld id="{8E04E9B4-0125-4ACE-9C76-55633243A76C}" type="slidenum">
              <a:rPr lang="en-IN" smtClean="0"/>
              <a:t>16</a:t>
            </a:fld>
            <a:endParaRPr lang="en-IN"/>
          </a:p>
        </p:txBody>
      </p:sp>
    </p:spTree>
    <p:extLst>
      <p:ext uri="{BB962C8B-B14F-4D97-AF65-F5344CB8AC3E}">
        <p14:creationId xmlns:p14="http://schemas.microsoft.com/office/powerpoint/2010/main" val="2296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The other thing I wanted to warn you about before we get too far into this course is that it is important to not get lost on the terms “client” and “server”.  These are relative terms based on the relationship of who is calling whom, and very often one of our microservices is both a client and a server.  This gets really tricky later when we start talking about Eureka, so just remember these are relative terms.</a:t>
            </a:r>
          </a:p>
        </p:txBody>
      </p:sp>
      <p:sp>
        <p:nvSpPr>
          <p:cNvPr id="4" name="Slide Number Placeholder 3"/>
          <p:cNvSpPr>
            <a:spLocks noGrp="1"/>
          </p:cNvSpPr>
          <p:nvPr>
            <p:ph type="sldNum" sz="quarter" idx="5"/>
          </p:nvPr>
        </p:nvSpPr>
        <p:spPr/>
        <p:txBody>
          <a:bodyPr/>
          <a:lstStyle/>
          <a:p>
            <a:fld id="{8E04E9B4-0125-4ACE-9C76-55633243A76C}" type="slidenum">
              <a:rPr lang="en-IN" smtClean="0"/>
              <a:t>17</a:t>
            </a:fld>
            <a:endParaRPr lang="en-IN"/>
          </a:p>
        </p:txBody>
      </p:sp>
    </p:spTree>
    <p:extLst>
      <p:ext uri="{BB962C8B-B14F-4D97-AF65-F5344CB8AC3E}">
        <p14:creationId xmlns:p14="http://schemas.microsoft.com/office/powerpoint/2010/main" val="1148369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Since all Spring Cloud Projects are first and foremost Spring Boot projects, you will want to setup your projects with the Spring Boot Starter Parent as the parent POM – this is true if you decide to use Gradle too.  Now if your organization has decided to refer to the Boot Parent POM via your own parent POM, that's is fine too.  Just make Boot the parent one way or another.</a:t>
            </a:r>
          </a:p>
          <a:p>
            <a:pPr lvl="0"/>
            <a:r>
              <a:rPr lang="en-US" sz="1200" dirty="0">
                <a:latin typeface="Albany" pitchFamily="18"/>
                <a:cs typeface="Tahoma" pitchFamily="2"/>
              </a:rPr>
              <a:t>&lt;ANIMATION&gt;However, Spring Cloud projects will need to refer to dependencies that Spring Boot does not know about.  To make this easy you can utilize what Maven calls a  “dependency management” section.  It allows you to reference a parent POM without actually making it the parent – kind of like multiple inheritance.  This is the recommended way for setting up dependencies in a Spring Cloud application, though it wasn't when Spring Cloud was first introduced.</a:t>
            </a:r>
          </a:p>
          <a:p>
            <a:pPr lvl="0"/>
            <a:r>
              <a:rPr lang="en-US" sz="1200" dirty="0">
                <a:latin typeface="Albany" pitchFamily="18"/>
                <a:cs typeface="Tahoma" pitchFamily="2"/>
              </a:rPr>
              <a:t>&lt;ANIMATION&gt;An interesting thing to note here is the version:  Spring Cloud consists of a number of independent projects with separate version numbers.  To coordinate matched sets of version, Spring Cloud uses the notion of a “Release Train”.  The release trains are alphabetical rather than numeric, and to keep things interesting they have been named after London underground stations, the first few were Angel, Brixton, Camden, and now Dalston.  There is no actual code directly associated with these release trains; their only purpose is to coordinate versions of subprojects and documentation.</a:t>
            </a:r>
          </a:p>
          <a:p>
            <a:pPr lvl="0"/>
            <a:r>
              <a:rPr lang="en-US" sz="1200" dirty="0">
                <a:latin typeface="Albany" pitchFamily="18"/>
                <a:cs typeface="Tahoma" pitchFamily="2"/>
              </a:rPr>
              <a:t>&lt;ANIMATION&gt; One thing to keep an eye on is the versions of Spring </a:t>
            </a:r>
            <a:r>
              <a:rPr lang="en-US" sz="1200" dirty="0" err="1">
                <a:latin typeface="Albany" pitchFamily="18"/>
                <a:cs typeface="Tahoma" pitchFamily="2"/>
              </a:rPr>
              <a:t>Bood</a:t>
            </a:r>
            <a:r>
              <a:rPr lang="en-US" sz="1200" dirty="0">
                <a:latin typeface="Albany" pitchFamily="18"/>
                <a:cs typeface="Tahoma" pitchFamily="2"/>
              </a:rPr>
              <a:t> and Spring Cloud.  When I began creating this course Spring Cloud was 1.0.0, and by the time I published it was 1.0.1.  And within a few months  they switched to release trains.  This area of Spring is being developed very actively – and it's actually made it hard to keep this course up to date!  At the time of this recording “</a:t>
            </a:r>
            <a:r>
              <a:rPr lang="en-US" sz="1200" dirty="0" err="1">
                <a:latin typeface="Albany" pitchFamily="18"/>
                <a:cs typeface="Tahoma" pitchFamily="2"/>
              </a:rPr>
              <a:t>Dalston.RELEASE</a:t>
            </a:r>
            <a:r>
              <a:rPr lang="en-US" sz="1200" dirty="0">
                <a:latin typeface="Albany" pitchFamily="18"/>
                <a:cs typeface="Tahoma" pitchFamily="2"/>
              </a:rPr>
              <a:t>” is the latest train ,but I can guarantee you  that by the time you listen to this recording the version will have moved upward.  In general, I do not update the videos when versions are updated, but you can rely on the labs being kept up to date, or at worst a month or so behind.</a:t>
            </a:r>
          </a:p>
        </p:txBody>
      </p:sp>
      <p:sp>
        <p:nvSpPr>
          <p:cNvPr id="4" name="Slide Number Placeholder 3"/>
          <p:cNvSpPr>
            <a:spLocks noGrp="1"/>
          </p:cNvSpPr>
          <p:nvPr>
            <p:ph type="sldNum" sz="quarter" idx="5"/>
          </p:nvPr>
        </p:nvSpPr>
        <p:spPr/>
        <p:txBody>
          <a:bodyPr/>
          <a:lstStyle/>
          <a:p>
            <a:fld id="{8E04E9B4-0125-4ACE-9C76-55633243A76C}" type="slidenum">
              <a:rPr lang="en-IN" smtClean="0"/>
              <a:t>18</a:t>
            </a:fld>
            <a:endParaRPr lang="en-IN"/>
          </a:p>
        </p:txBody>
      </p:sp>
    </p:spTree>
    <p:extLst>
      <p:ext uri="{BB962C8B-B14F-4D97-AF65-F5344CB8AC3E}">
        <p14:creationId xmlns:p14="http://schemas.microsoft.com/office/powerpoint/2010/main" val="4159627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 Down below in the dependency section, you'll typically have to add the relevant dependency for what you are trying to bring in.  The group id is always “</a:t>
            </a:r>
            <a:r>
              <a:rPr lang="en-US" sz="1200" dirty="0" err="1">
                <a:latin typeface="Albany" pitchFamily="18"/>
                <a:cs typeface="Tahoma" pitchFamily="2"/>
              </a:rPr>
              <a:t>org.springframework.cloud</a:t>
            </a:r>
            <a:r>
              <a:rPr lang="en-US" sz="1200" dirty="0">
                <a:latin typeface="Albany" pitchFamily="18"/>
                <a:cs typeface="Tahoma" pitchFamily="2"/>
              </a:rPr>
              <a:t>”, and the artifact is always “spring-cloud-starter” something.   This will be indicated in each section what you need to bring in – it will be very straightforward at that point.</a:t>
            </a:r>
          </a:p>
        </p:txBody>
      </p:sp>
      <p:sp>
        <p:nvSpPr>
          <p:cNvPr id="4" name="Slide Number Placeholder 3"/>
          <p:cNvSpPr>
            <a:spLocks noGrp="1"/>
          </p:cNvSpPr>
          <p:nvPr>
            <p:ph type="sldNum" sz="quarter" idx="5"/>
          </p:nvPr>
        </p:nvSpPr>
        <p:spPr/>
        <p:txBody>
          <a:bodyPr/>
          <a:lstStyle/>
          <a:p>
            <a:fld id="{8E04E9B4-0125-4ACE-9C76-55633243A76C}" type="slidenum">
              <a:rPr lang="en-IN" smtClean="0"/>
              <a:t>19</a:t>
            </a:fld>
            <a:endParaRPr lang="en-IN"/>
          </a:p>
        </p:txBody>
      </p:sp>
    </p:spTree>
    <p:extLst>
      <p:ext uri="{BB962C8B-B14F-4D97-AF65-F5344CB8AC3E}">
        <p14:creationId xmlns:p14="http://schemas.microsoft.com/office/powerpoint/2010/main" val="1142889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Unrelated to Spring Cloud is this dependency called </a:t>
            </a:r>
            <a:r>
              <a:rPr lang="en-US" sz="1200" dirty="0" err="1">
                <a:latin typeface="Albany" pitchFamily="18"/>
                <a:cs typeface="Tahoma" pitchFamily="2"/>
              </a:rPr>
              <a:t>DevTools</a:t>
            </a:r>
            <a:r>
              <a:rPr lang="en-US" sz="1200" dirty="0">
                <a:latin typeface="Albany" pitchFamily="18"/>
                <a:cs typeface="Tahoma" pitchFamily="2"/>
              </a:rPr>
              <a:t>.  This JAR allows Boot-based applications to automatically restart when a change is detected on the </a:t>
            </a:r>
            <a:r>
              <a:rPr lang="en-US" sz="1200" dirty="0" err="1">
                <a:latin typeface="Albany" pitchFamily="18"/>
                <a:cs typeface="Tahoma" pitchFamily="2"/>
              </a:rPr>
              <a:t>classpath</a:t>
            </a:r>
            <a:r>
              <a:rPr lang="en-US" sz="1200" dirty="0">
                <a:latin typeface="Albany" pitchFamily="18"/>
                <a:cs typeface="Tahoma" pitchFamily="2"/>
              </a:rPr>
              <a:t>.  This is a great timesaver most of the time, though sometimes it can get in the way.</a:t>
            </a:r>
          </a:p>
          <a:p>
            <a:pPr lvl="0"/>
            <a:endParaRPr lang="en-US" sz="1200" dirty="0">
              <a:latin typeface="Albany" pitchFamily="18"/>
              <a:cs typeface="Tahoma" pitchFamily="2"/>
            </a:endParaRPr>
          </a:p>
          <a:p>
            <a:pPr lvl="0"/>
            <a:r>
              <a:rPr lang="en-US" sz="1200" dirty="0" err="1">
                <a:latin typeface="Albany" pitchFamily="18"/>
                <a:cs typeface="Tahoma" pitchFamily="2"/>
              </a:rPr>
              <a:t>DevTools</a:t>
            </a:r>
            <a:r>
              <a:rPr lang="en-US" sz="1200" dirty="0">
                <a:latin typeface="Albany" pitchFamily="18"/>
                <a:cs typeface="Tahoma" pitchFamily="2"/>
              </a:rPr>
              <a:t> is meant to be a quick, free, easy, but imperfect solution to a common problem – restarting an app after code changes.  There are some cases that it doesn't handle; if you want a full-fledged solution look at </a:t>
            </a:r>
            <a:r>
              <a:rPr lang="en-US" sz="1200" dirty="0" err="1">
                <a:latin typeface="Albany" pitchFamily="18"/>
                <a:cs typeface="Tahoma" pitchFamily="2"/>
              </a:rPr>
              <a:t>Jrebel</a:t>
            </a:r>
            <a:r>
              <a:rPr lang="en-US" sz="1200" dirty="0">
                <a:latin typeface="Albany" pitchFamily="18"/>
                <a:cs typeface="Tahoma" pitchFamily="2"/>
              </a:rPr>
              <a:t> or something similar.  This tool is meant to handle most cases well enough to raise your overall productivity.</a:t>
            </a:r>
          </a:p>
          <a:p>
            <a:endParaRPr lang="en-IN" b="1" dirty="0"/>
          </a:p>
        </p:txBody>
      </p:sp>
      <p:sp>
        <p:nvSpPr>
          <p:cNvPr id="4" name="Slide Number Placeholder 3"/>
          <p:cNvSpPr>
            <a:spLocks noGrp="1"/>
          </p:cNvSpPr>
          <p:nvPr>
            <p:ph type="sldNum" sz="quarter" idx="5"/>
          </p:nvPr>
        </p:nvSpPr>
        <p:spPr/>
        <p:txBody>
          <a:bodyPr/>
          <a:lstStyle/>
          <a:p>
            <a:fld id="{8E04E9B4-0125-4ACE-9C76-55633243A76C}" type="slidenum">
              <a:rPr lang="en-IN" smtClean="0"/>
              <a:t>20</a:t>
            </a:fld>
            <a:endParaRPr lang="en-IN"/>
          </a:p>
        </p:txBody>
      </p:sp>
    </p:spTree>
    <p:extLst>
      <p:ext uri="{BB962C8B-B14F-4D97-AF65-F5344CB8AC3E}">
        <p14:creationId xmlns:p14="http://schemas.microsoft.com/office/powerpoint/2010/main" val="691565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to wrap up: spring cloud is a subproject within the Spring IO umbrella, and it is itself an umbrella project.</a:t>
            </a:r>
          </a:p>
          <a:p>
            <a:pPr lvl="0"/>
            <a:r>
              <a:rPr lang="en-US" sz="1200" dirty="0">
                <a:latin typeface="Albany" pitchFamily="18"/>
                <a:cs typeface="Tahoma" pitchFamily="2"/>
              </a:rPr>
              <a:t>The point of Spring Cloud is to address common patterns in distributed computing, which are commonly encountered in cloud environments when using microservice architectures.</a:t>
            </a:r>
          </a:p>
          <a:p>
            <a:pPr lvl="0"/>
            <a:r>
              <a:rPr lang="en-US" sz="1200" dirty="0">
                <a:latin typeface="Albany" pitchFamily="18"/>
                <a:cs typeface="Tahoma" pitchFamily="2"/>
              </a:rPr>
              <a:t>Spring Cloud makes it easy to use the main Netflix libraries</a:t>
            </a:r>
          </a:p>
          <a:p>
            <a:pPr lvl="0"/>
            <a:r>
              <a:rPr lang="en-US" sz="1200" dirty="0">
                <a:latin typeface="Albany" pitchFamily="18"/>
                <a:cs typeface="Tahoma" pitchFamily="2"/>
              </a:rPr>
              <a:t>And Spring Cloud is based on Spring Boot.</a:t>
            </a:r>
          </a:p>
          <a:p>
            <a:pPr lvl="0"/>
            <a:r>
              <a:rPr lang="en-US" sz="1200" dirty="0">
                <a:latin typeface="Albany" pitchFamily="18"/>
                <a:cs typeface="Tahoma" pitchFamily="2"/>
              </a:rPr>
              <a:t>So with this introduction out of the way, let's look in detail at each of the component projects.</a:t>
            </a:r>
          </a:p>
        </p:txBody>
      </p:sp>
      <p:sp>
        <p:nvSpPr>
          <p:cNvPr id="4" name="Slide Number Placeholder 3"/>
          <p:cNvSpPr>
            <a:spLocks noGrp="1"/>
          </p:cNvSpPr>
          <p:nvPr>
            <p:ph type="sldNum" sz="quarter" idx="5"/>
          </p:nvPr>
        </p:nvSpPr>
        <p:spPr/>
        <p:txBody>
          <a:bodyPr/>
          <a:lstStyle/>
          <a:p>
            <a:fld id="{8E04E9B4-0125-4ACE-9C76-55633243A76C}" type="slidenum">
              <a:rPr lang="en-IN" smtClean="0"/>
              <a:t>22</a:t>
            </a:fld>
            <a:endParaRPr lang="en-IN"/>
          </a:p>
        </p:txBody>
      </p:sp>
    </p:spTree>
    <p:extLst>
      <p:ext uri="{BB962C8B-B14F-4D97-AF65-F5344CB8AC3E}">
        <p14:creationId xmlns:p14="http://schemas.microsoft.com/office/powerpoint/2010/main" val="3357181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Spring Cloud is one of the Spring IO projects.  So let me explain what that means.</a:t>
            </a:r>
          </a:p>
          <a:p>
            <a:pPr lvl="0"/>
            <a:r>
              <a:rPr lang="en-US" sz="1200" dirty="0">
                <a:latin typeface="Albany" pitchFamily="18"/>
                <a:cs typeface="Tahoma" pitchFamily="2"/>
              </a:rPr>
              <a:t>First, back in 2004, the 1.0 version of the Spring Framework was released – presently we are on 5.0.  The goal of the Spring Framework was to provide a simple, productive, well architected substitute for some of the APIs that were coming from the J2EE world at that time.  Its been highly successful and most organizations use it, at least to some extent.</a:t>
            </a:r>
          </a:p>
          <a:p>
            <a:pPr lvl="0"/>
            <a:r>
              <a:rPr lang="en-US" sz="1200" dirty="0">
                <a:latin typeface="Albany" pitchFamily="18"/>
                <a:cs typeface="Tahoma" pitchFamily="2"/>
              </a:rPr>
              <a:t>Now since the 2.0 version of the Spring Framework, we've seen a number of sub-projects spawned; things like Spring Security, Web Flow, Spring Integration, and the others that you see listed here.  What has really developed is a family of projects under the Spring umbrella; these projects are not part of the “core” Spring Framework, but they follow the same principles and are easy to adopt.  In fact I'd say that for the last 5 years, most of the innovation has not come out of the Spring Framework itself, but the sub-projects it has spawned.</a:t>
            </a:r>
          </a:p>
          <a:p>
            <a:pPr lvl="0"/>
            <a:r>
              <a:rPr lang="en-US" sz="1200" dirty="0">
                <a:latin typeface="Albany" pitchFamily="18"/>
                <a:cs typeface="Tahoma" pitchFamily="2"/>
              </a:rPr>
              <a:t>Back in 2014 the term “Spring IO” was coined to better explain this family of projects.  Spring Framework is the centerpiece, but there has been an explosion of really fantastic sub-projects that are focused on specific areas.  The illustration you see here is only a partial list of the projects, and it seems that every few months there is a new addition.</a:t>
            </a:r>
          </a:p>
        </p:txBody>
      </p:sp>
      <p:sp>
        <p:nvSpPr>
          <p:cNvPr id="4" name="Slide Number Placeholder 3"/>
          <p:cNvSpPr>
            <a:spLocks noGrp="1"/>
          </p:cNvSpPr>
          <p:nvPr>
            <p:ph type="sldNum" sz="quarter" idx="5"/>
          </p:nvPr>
        </p:nvSpPr>
        <p:spPr/>
        <p:txBody>
          <a:bodyPr/>
          <a:lstStyle/>
          <a:p>
            <a:fld id="{8E04E9B4-0125-4ACE-9C76-55633243A76C}" type="slidenum">
              <a:rPr lang="en-IN" smtClean="0"/>
              <a:t>7</a:t>
            </a:fld>
            <a:endParaRPr lang="en-IN"/>
          </a:p>
        </p:txBody>
      </p:sp>
    </p:spTree>
    <p:extLst>
      <p:ext uri="{BB962C8B-B14F-4D97-AF65-F5344CB8AC3E}">
        <p14:creationId xmlns:p14="http://schemas.microsoft.com/office/powerpoint/2010/main" val="2211602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Spring Cloud is a sub-project within the Spring IO umbrella.  And yet, it is actually several separate projects itself, so it is actually an umbrella within an umbrella.  </a:t>
            </a:r>
          </a:p>
          <a:p>
            <a:pPr lvl="0"/>
            <a:r>
              <a:rPr lang="en-US" dirty="0">
                <a:latin typeface="Albany" pitchFamily="18"/>
                <a:cs typeface="Tahoma" pitchFamily="2"/>
              </a:rPr>
              <a:t>In the next few sections of this course we will go through Spring Cloud Config, Netflix Eureka, </a:t>
            </a:r>
            <a:r>
              <a:rPr lang="en-US" dirty="0" err="1">
                <a:latin typeface="Albany" pitchFamily="18"/>
                <a:cs typeface="Tahoma" pitchFamily="2"/>
              </a:rPr>
              <a:t>Hystrix</a:t>
            </a:r>
            <a:r>
              <a:rPr lang="en-US" dirty="0">
                <a:latin typeface="Albany" pitchFamily="18"/>
                <a:cs typeface="Tahoma" pitchFamily="2"/>
              </a:rPr>
              <a:t>, Ribbon, Feign, and Spring Cloud Bus.  There are other areas of Spring Cloud that this course will not address, such as Spring Cloud Connectors and Spring Cloud for Amazon Web Services.  </a:t>
            </a:r>
          </a:p>
          <a:p>
            <a:pPr lvl="0"/>
            <a:r>
              <a:rPr lang="en-US" dirty="0">
                <a:latin typeface="Albany" pitchFamily="18"/>
                <a:cs typeface="Tahoma" pitchFamily="2"/>
              </a:rPr>
              <a:t>The connectors project is a useful adapter when running on Cloud Foundry or Heroku, and the AWS project is useful if you need to deal with AWS at the API level.  But we won't need to go into either of these areas.</a:t>
            </a:r>
          </a:p>
        </p:txBody>
      </p:sp>
      <p:sp>
        <p:nvSpPr>
          <p:cNvPr id="4" name="Slide Number Placeholder 3"/>
          <p:cNvSpPr>
            <a:spLocks noGrp="1"/>
          </p:cNvSpPr>
          <p:nvPr>
            <p:ph type="sldNum" sz="quarter" idx="5"/>
          </p:nvPr>
        </p:nvSpPr>
        <p:spPr/>
        <p:txBody>
          <a:bodyPr/>
          <a:lstStyle/>
          <a:p>
            <a:fld id="{8E04E9B4-0125-4ACE-9C76-55633243A76C}" type="slidenum">
              <a:rPr lang="en-IN" smtClean="0"/>
              <a:t>8</a:t>
            </a:fld>
            <a:endParaRPr lang="en-IN"/>
          </a:p>
        </p:txBody>
      </p:sp>
    </p:spTree>
    <p:extLst>
      <p:ext uri="{BB962C8B-B14F-4D97-AF65-F5344CB8AC3E}">
        <p14:creationId xmlns:p14="http://schemas.microsoft.com/office/powerpoint/2010/main" val="87691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just to be clear, please understand that Spring Cloud is NOT some hosted environment like AWS or Azure or Google Cloud or anything else.</a:t>
            </a:r>
          </a:p>
          <a:p>
            <a:pPr lvl="0"/>
            <a:endParaRPr lang="en-US" sz="1200" dirty="0">
              <a:latin typeface="Albany" pitchFamily="18"/>
              <a:cs typeface="Tahoma" pitchFamily="2"/>
            </a:endParaRPr>
          </a:p>
          <a:p>
            <a:pPr lvl="0"/>
            <a:r>
              <a:rPr lang="en-US" sz="1200" dirty="0">
                <a:latin typeface="Albany" pitchFamily="18"/>
                <a:cs typeface="Tahoma" pitchFamily="2"/>
              </a:rPr>
              <a:t>It is a set of libraries to help you build cloud-native applications</a:t>
            </a:r>
            <a:r>
              <a:rPr lang="en-IN" sz="1200" dirty="0">
                <a:latin typeface="Albany" pitchFamily="18"/>
                <a:cs typeface="Tahoma" pitchFamily="2"/>
              </a:rPr>
              <a:t>.</a:t>
            </a:r>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fld id="{8E04E9B4-0125-4ACE-9C76-55633243A76C}" type="slidenum">
              <a:rPr lang="en-IN" smtClean="0"/>
              <a:t>9</a:t>
            </a:fld>
            <a:endParaRPr lang="en-IN"/>
          </a:p>
        </p:txBody>
      </p:sp>
    </p:spTree>
    <p:extLst>
      <p:ext uri="{BB962C8B-B14F-4D97-AF65-F5344CB8AC3E}">
        <p14:creationId xmlns:p14="http://schemas.microsoft.com/office/powerpoint/2010/main" val="4137817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what is the Goal of Spring Cloud?</a:t>
            </a:r>
          </a:p>
          <a:p>
            <a:pPr lvl="0"/>
            <a:r>
              <a:rPr lang="en-US" sz="1200" dirty="0">
                <a:latin typeface="Albany" pitchFamily="18"/>
                <a:cs typeface="Tahoma" pitchFamily="2"/>
              </a:rPr>
              <a:t>The goal of Spring Cloud is to address the needs of Cloud Based applications.  Cloud Based applications are basically distributed applications running in an environment best characterized as “volatile”, and as such there are some common patterns that are needed to address the reality of the platform.</a:t>
            </a:r>
          </a:p>
          <a:p>
            <a:pPr lvl="0"/>
            <a:r>
              <a:rPr lang="en-US" sz="1200" dirty="0">
                <a:latin typeface="Albany" pitchFamily="18"/>
                <a:cs typeface="Tahoma" pitchFamily="2"/>
              </a:rPr>
              <a:t>Throughout this course we will go through the patterns listed here and I will explain what the issues are, how the patterns address the issues, and how you can apply Spring Cloud to implement a solution.</a:t>
            </a:r>
          </a:p>
        </p:txBody>
      </p:sp>
      <p:sp>
        <p:nvSpPr>
          <p:cNvPr id="4" name="Slide Number Placeholder 3"/>
          <p:cNvSpPr>
            <a:spLocks noGrp="1"/>
          </p:cNvSpPr>
          <p:nvPr>
            <p:ph type="sldNum" sz="quarter" idx="5"/>
          </p:nvPr>
        </p:nvSpPr>
        <p:spPr/>
        <p:txBody>
          <a:bodyPr/>
          <a:lstStyle/>
          <a:p>
            <a:fld id="{8E04E9B4-0125-4ACE-9C76-55633243A76C}" type="slidenum">
              <a:rPr lang="en-IN" smtClean="0"/>
              <a:t>10</a:t>
            </a:fld>
            <a:endParaRPr lang="en-IN"/>
          </a:p>
        </p:txBody>
      </p:sp>
    </p:spTree>
    <p:extLst>
      <p:ext uri="{BB962C8B-B14F-4D97-AF65-F5344CB8AC3E}">
        <p14:creationId xmlns:p14="http://schemas.microsoft.com/office/powerpoint/2010/main" val="90528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Now a moment ago I mentioned something about Netflix – let's circle back and explain that part a bit more fully.</a:t>
            </a:r>
          </a:p>
        </p:txBody>
      </p:sp>
      <p:sp>
        <p:nvSpPr>
          <p:cNvPr id="4" name="Slide Number Placeholder 3"/>
          <p:cNvSpPr>
            <a:spLocks noGrp="1"/>
          </p:cNvSpPr>
          <p:nvPr>
            <p:ph type="sldNum" sz="quarter" idx="5"/>
          </p:nvPr>
        </p:nvSpPr>
        <p:spPr/>
        <p:txBody>
          <a:bodyPr/>
          <a:lstStyle/>
          <a:p>
            <a:fld id="{8E04E9B4-0125-4ACE-9C76-55633243A76C}" type="slidenum">
              <a:rPr lang="en-IN" smtClean="0"/>
              <a:t>11</a:t>
            </a:fld>
            <a:endParaRPr lang="en-IN"/>
          </a:p>
        </p:txBody>
      </p:sp>
    </p:spTree>
    <p:extLst>
      <p:ext uri="{BB962C8B-B14F-4D97-AF65-F5344CB8AC3E}">
        <p14:creationId xmlns:p14="http://schemas.microsoft.com/office/powerpoint/2010/main" val="3156179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Where does Netflix fit into all of this?</a:t>
            </a:r>
          </a:p>
          <a:p>
            <a:pPr lvl="0"/>
            <a:r>
              <a:rPr lang="en-US" sz="1200" dirty="0">
                <a:latin typeface="Albany" pitchFamily="18"/>
                <a:cs typeface="Tahoma" pitchFamily="2"/>
              </a:rPr>
              <a:t>Netflix is the video streaming company that you are thinking about.  Back in 2007 they quite famously re-invented their entire business.  They had conquered the DVD mailing business, but could see that it would be eventually be supplanted by video streaming over the internet.  So they chose to innovate at a time when the viability of video streaming was far from assured.</a:t>
            </a:r>
          </a:p>
          <a:p>
            <a:pPr lvl="0"/>
            <a:r>
              <a:rPr lang="en-US" sz="1200" dirty="0">
                <a:latin typeface="Albany" pitchFamily="18"/>
                <a:cs typeface="Tahoma" pitchFamily="2"/>
              </a:rPr>
              <a:t>Consequently, they became pioneers in the Cloud Computing technologies, doing things that no one had done before.  Rather than build their own massive infrastructure, they chose to utilize Amazon Web Services, since AWS already had affordable, globally distributed compute and storage capability.  However, AWS didn't really address the software component – no one did.  So Netflix had to invent the technologies needed to deliver a world class cloud-based business.  One of the things I find interesting about this story is that the innovations and software did not come from the traditional IT companies like Oracle, Microsoft, IBM, HP and others, but from the people doing the actual work.</a:t>
            </a:r>
          </a:p>
          <a:p>
            <a:pPr lvl="0"/>
            <a:r>
              <a:rPr lang="en-US" sz="1200" dirty="0">
                <a:latin typeface="Albany" pitchFamily="18"/>
                <a:cs typeface="Tahoma" pitchFamily="2"/>
              </a:rPr>
              <a:t>Netflix decided that many of their innovations were useful, general purpose systems that could be used for a wide variety of purposes.  So they decided to Open Source these technologies to allow the benefit to pass to others.</a:t>
            </a:r>
          </a:p>
        </p:txBody>
      </p:sp>
      <p:sp>
        <p:nvSpPr>
          <p:cNvPr id="4" name="Slide Number Placeholder 3"/>
          <p:cNvSpPr>
            <a:spLocks noGrp="1"/>
          </p:cNvSpPr>
          <p:nvPr>
            <p:ph type="sldNum" sz="quarter" idx="5"/>
          </p:nvPr>
        </p:nvSpPr>
        <p:spPr/>
        <p:txBody>
          <a:bodyPr/>
          <a:lstStyle/>
          <a:p>
            <a:fld id="{8E04E9B4-0125-4ACE-9C76-55633243A76C}" type="slidenum">
              <a:rPr lang="en-IN" smtClean="0"/>
              <a:t>13</a:t>
            </a:fld>
            <a:endParaRPr lang="en-IN"/>
          </a:p>
        </p:txBody>
      </p:sp>
    </p:spTree>
    <p:extLst>
      <p:ext uri="{BB962C8B-B14F-4D97-AF65-F5344CB8AC3E}">
        <p14:creationId xmlns:p14="http://schemas.microsoft.com/office/powerpoint/2010/main" val="32071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The Spring Team has always had a forward-looking focus, and had been very interested in addressing the needs of microservice-style applications needing to run in a Cloud environment.</a:t>
            </a:r>
          </a:p>
          <a:p>
            <a:pPr lvl="0"/>
            <a:r>
              <a:rPr lang="en-US" sz="1200" dirty="0">
                <a:latin typeface="Albany" pitchFamily="18"/>
                <a:cs typeface="Tahoma" pitchFamily="2"/>
              </a:rPr>
              <a:t>The team was quick to discover that the Netflix OSS projects had addressed a number of the key architectural items required in a cloud environment.  And these were not theoretical needs; these were actual needs solved by developers on the front-line of business that needed to conquer cloud based applications.  And the quality and forethought was excellent, so why re-invent something else?  </a:t>
            </a:r>
          </a:p>
          <a:p>
            <a:pPr lvl="0"/>
            <a:r>
              <a:rPr lang="en-US" sz="1200" dirty="0">
                <a:latin typeface="Albany" pitchFamily="18"/>
                <a:cs typeface="Tahoma" pitchFamily="2"/>
              </a:rPr>
              <a:t>But there was a need to improve the </a:t>
            </a:r>
            <a:r>
              <a:rPr lang="en-US" sz="1200" dirty="0" err="1">
                <a:latin typeface="Albany" pitchFamily="18"/>
                <a:cs typeface="Tahoma" pitchFamily="2"/>
              </a:rPr>
              <a:t>consumability</a:t>
            </a:r>
            <a:r>
              <a:rPr lang="en-US" sz="1200" dirty="0">
                <a:latin typeface="Albany" pitchFamily="18"/>
                <a:cs typeface="Tahoma" pitchFamily="2"/>
              </a:rPr>
              <a:t> of the Netflix projects; after all, Netflix developed these projects for their own needs and were not strongly motivated to make them easily consumable.  And this is exactly where the Spring Team came in, making it easy to consume the excellent work that had already been produced by the Netflix team.  </a:t>
            </a:r>
          </a:p>
          <a:p>
            <a:pPr lvl="0"/>
            <a:r>
              <a:rPr lang="en-US" sz="1200" dirty="0">
                <a:latin typeface="Albany" pitchFamily="18"/>
                <a:cs typeface="Tahoma" pitchFamily="2"/>
              </a:rPr>
              <a:t>As you will see in this course Spring Cloud provides very easy access to the Netflix libraries, in many cases all that is needed is a dependency and additional annotations.</a:t>
            </a:r>
          </a:p>
        </p:txBody>
      </p:sp>
      <p:sp>
        <p:nvSpPr>
          <p:cNvPr id="4" name="Slide Number Placeholder 3"/>
          <p:cNvSpPr>
            <a:spLocks noGrp="1"/>
          </p:cNvSpPr>
          <p:nvPr>
            <p:ph type="sldNum" sz="quarter" idx="5"/>
          </p:nvPr>
        </p:nvSpPr>
        <p:spPr/>
        <p:txBody>
          <a:bodyPr/>
          <a:lstStyle/>
          <a:p>
            <a:fld id="{8E04E9B4-0125-4ACE-9C76-55633243A76C}" type="slidenum">
              <a:rPr lang="en-IN" smtClean="0"/>
              <a:t>14</a:t>
            </a:fld>
            <a:endParaRPr lang="en-IN"/>
          </a:p>
        </p:txBody>
      </p:sp>
    </p:spTree>
    <p:extLst>
      <p:ext uri="{BB962C8B-B14F-4D97-AF65-F5344CB8AC3E}">
        <p14:creationId xmlns:p14="http://schemas.microsoft.com/office/powerpoint/2010/main" val="2479955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So that is a high-level summary of what the Spring Cloud project is, where it fits, and where Netflix figures into all of this.  Now before we jump into our first area there are some conceptual items that I want to make sure we address.</a:t>
            </a:r>
          </a:p>
        </p:txBody>
      </p:sp>
      <p:sp>
        <p:nvSpPr>
          <p:cNvPr id="4" name="Slide Number Placeholder 3"/>
          <p:cNvSpPr>
            <a:spLocks noGrp="1"/>
          </p:cNvSpPr>
          <p:nvPr>
            <p:ph type="sldNum" sz="quarter" idx="5"/>
          </p:nvPr>
        </p:nvSpPr>
        <p:spPr/>
        <p:txBody>
          <a:bodyPr/>
          <a:lstStyle/>
          <a:p>
            <a:fld id="{8E04E9B4-0125-4ACE-9C76-55633243A76C}" type="slidenum">
              <a:rPr lang="en-IN" smtClean="0"/>
              <a:t>15</a:t>
            </a:fld>
            <a:endParaRPr lang="en-IN"/>
          </a:p>
        </p:txBody>
      </p:sp>
    </p:spTree>
    <p:extLst>
      <p:ext uri="{BB962C8B-B14F-4D97-AF65-F5344CB8AC3E}">
        <p14:creationId xmlns:p14="http://schemas.microsoft.com/office/powerpoint/2010/main" val="1776751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87.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2.xml"/><Relationship Id="rId16" Type="http://schemas.openxmlformats.org/officeDocument/2006/relationships/image" Target="../media/image39.png"/><Relationship Id="rId1" Type="http://schemas.openxmlformats.org/officeDocument/2006/relationships/slideLayout" Target="../slideLayouts/slideLayout9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3.xml"/><Relationship Id="rId16" Type="http://schemas.openxmlformats.org/officeDocument/2006/relationships/image" Target="../media/image39.png"/><Relationship Id="rId1" Type="http://schemas.openxmlformats.org/officeDocument/2006/relationships/slideLayout" Target="../slideLayouts/slideLayout90.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All</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Goal of Spring Cloud</a:t>
            </a:r>
          </a:p>
        </p:txBody>
      </p:sp>
      <p:sp>
        <p:nvSpPr>
          <p:cNvPr id="8" name="Rectangle 7">
            <a:extLst>
              <a:ext uri="{FF2B5EF4-FFF2-40B4-BE49-F238E27FC236}">
                <a16:creationId xmlns:a16="http://schemas.microsoft.com/office/drawing/2014/main" id="{530C1578-0768-4908-9448-328E704DB83A}"/>
              </a:ext>
            </a:extLst>
          </p:cNvPr>
          <p:cNvSpPr/>
          <p:nvPr/>
        </p:nvSpPr>
        <p:spPr>
          <a:xfrm>
            <a:off x="381000" y="1504164"/>
            <a:ext cx="6515100" cy="3170099"/>
          </a:xfrm>
          <a:prstGeom prst="rect">
            <a:avLst/>
          </a:prstGeom>
        </p:spPr>
        <p:txBody>
          <a:bodyPr wrap="square">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The goal of Spring Cloud is to provide libraries to apply common patterns needed in distributed applications as follows:</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Distributed/Versioned/Centralized Configuration Management</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Service Registration and Discovery</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Load Balancing</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Service-to-service Calls</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Circuit Breakers</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Routing</a:t>
            </a:r>
          </a:p>
        </p:txBody>
      </p:sp>
      <p:pic>
        <p:nvPicPr>
          <p:cNvPr id="10" name="Picture 9" descr="A picture containing drawing&#10;&#10;Description automatically generated">
            <a:extLst>
              <a:ext uri="{FF2B5EF4-FFF2-40B4-BE49-F238E27FC236}">
                <a16:creationId xmlns:a16="http://schemas.microsoft.com/office/drawing/2014/main" id="{C1230DB5-5E1A-4657-8967-F5B428DFC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0254" y="1645920"/>
            <a:ext cx="2947346" cy="4450721"/>
          </a:xfrm>
          <a:prstGeom prst="rect">
            <a:avLst/>
          </a:prstGeom>
        </p:spPr>
      </p:pic>
    </p:spTree>
    <p:extLst>
      <p:ext uri="{BB962C8B-B14F-4D97-AF65-F5344CB8AC3E}">
        <p14:creationId xmlns:p14="http://schemas.microsoft.com/office/powerpoint/2010/main" val="115013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Spring Cloud Netflix</a:t>
            </a:r>
            <a:br>
              <a:rPr lang="en-US" dirty="0"/>
            </a:br>
            <a:br>
              <a:rPr lang="en-US" dirty="0"/>
            </a:br>
            <a:br>
              <a:rPr lang="en-US" dirty="0"/>
            </a:br>
            <a:br>
              <a:rPr lang="en-US" dirty="0"/>
            </a:br>
            <a:br>
              <a:rPr lang="en-US" dirty="0"/>
            </a:br>
            <a:br>
              <a:rPr lang="en-US" dirty="0"/>
            </a:br>
            <a:endParaRPr lang="en-US" dirty="0"/>
          </a:p>
        </p:txBody>
      </p:sp>
      <p:pic>
        <p:nvPicPr>
          <p:cNvPr id="9" name="Picture 8" descr="A picture containing drawing&#10;&#10;Description automatically generated">
            <a:extLst>
              <a:ext uri="{FF2B5EF4-FFF2-40B4-BE49-F238E27FC236}">
                <a16:creationId xmlns:a16="http://schemas.microsoft.com/office/drawing/2014/main" id="{3C561BE6-587B-4FC3-8093-FAC943DE1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268" y="1818968"/>
            <a:ext cx="4081826" cy="2787444"/>
          </a:xfrm>
          <a:prstGeom prst="rect">
            <a:avLst/>
          </a:prstGeom>
        </p:spPr>
      </p:pic>
    </p:spTree>
    <p:extLst>
      <p:ext uri="{BB962C8B-B14F-4D97-AF65-F5344CB8AC3E}">
        <p14:creationId xmlns:p14="http://schemas.microsoft.com/office/powerpoint/2010/main" val="4130082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Goal of Spring Cloud</a:t>
            </a:r>
          </a:p>
        </p:txBody>
      </p:sp>
      <p:sp>
        <p:nvSpPr>
          <p:cNvPr id="8" name="Rectangle 7">
            <a:extLst>
              <a:ext uri="{FF2B5EF4-FFF2-40B4-BE49-F238E27FC236}">
                <a16:creationId xmlns:a16="http://schemas.microsoft.com/office/drawing/2014/main" id="{530C1578-0768-4908-9448-328E704DB83A}"/>
              </a:ext>
            </a:extLst>
          </p:cNvPr>
          <p:cNvSpPr/>
          <p:nvPr/>
        </p:nvSpPr>
        <p:spPr>
          <a:xfrm>
            <a:off x="381000" y="1504164"/>
            <a:ext cx="6515100" cy="3170099"/>
          </a:xfrm>
          <a:prstGeom prst="rect">
            <a:avLst/>
          </a:prstGeom>
        </p:spPr>
        <p:txBody>
          <a:bodyPr wrap="square">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The goal of Spring Cloud is to provide libraries to apply common patterns needed in distributed applications as follows:</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Distributed/Versioned/Centralized Configuration Management</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Service Registration and Discovery</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Load Balancing</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Service-to-service Calls</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Circuit Breakers</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Routing</a:t>
            </a:r>
          </a:p>
        </p:txBody>
      </p:sp>
      <p:pic>
        <p:nvPicPr>
          <p:cNvPr id="6" name="Picture 5" descr="A picture containing drawing&#10;&#10;Description automatically generated">
            <a:extLst>
              <a:ext uri="{FF2B5EF4-FFF2-40B4-BE49-F238E27FC236}">
                <a16:creationId xmlns:a16="http://schemas.microsoft.com/office/drawing/2014/main" id="{AABB906E-6076-46AA-BF10-492453550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254" y="1645920"/>
            <a:ext cx="2947346" cy="4450721"/>
          </a:xfrm>
          <a:prstGeom prst="rect">
            <a:avLst/>
          </a:prstGeom>
        </p:spPr>
      </p:pic>
    </p:spTree>
    <p:extLst>
      <p:ext uri="{BB962C8B-B14F-4D97-AF65-F5344CB8AC3E}">
        <p14:creationId xmlns:p14="http://schemas.microsoft.com/office/powerpoint/2010/main" val="3430516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33400"/>
          </a:xfrm>
        </p:spPr>
        <p:txBody>
          <a:bodyPr/>
          <a:lstStyle/>
          <a:p>
            <a:r>
              <a:rPr lang="en-US" dirty="0"/>
              <a:t>Where does Netflix fit into all of this?</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381000" y="1504164"/>
            <a:ext cx="6515100" cy="3887731"/>
          </a:xfrm>
          <a:prstGeom prst="rect">
            <a:avLst/>
          </a:prstGeom>
        </p:spPr>
        <p:txBody>
          <a:bodyPr wrap="square">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Netflix reinvented itself since early 2007</a:t>
            </a:r>
          </a:p>
          <a:p>
            <a:pPr marL="838166" marR="0" lvl="1" indent="-380985"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Moved from DVD mailing to video-on-demand</a:t>
            </a:r>
          </a:p>
          <a:p>
            <a:pPr marL="838166" marR="0" lvl="1" indent="-380985"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Once USPS largest first-class customer</a:t>
            </a:r>
          </a:p>
          <a:p>
            <a:pPr marL="838166" marR="0" lvl="1" indent="-380985"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Now biggest source of North American internet traffic in evenings</a:t>
            </a:r>
          </a:p>
          <a:p>
            <a:pPr marL="838166" marR="0" lvl="1" indent="-380985"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Became Trailblazers in Cloud Computing</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All running on Amazon Web Services</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Chose to publish many general-use technologies as Open-Source projects</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Proprietary video-streaming technologies are still secret</a:t>
            </a:r>
          </a:p>
        </p:txBody>
      </p:sp>
      <p:pic>
        <p:nvPicPr>
          <p:cNvPr id="6" name="Picture 5" descr="A close up of a sign&#10;&#10;Description automatically generated">
            <a:extLst>
              <a:ext uri="{FF2B5EF4-FFF2-40B4-BE49-F238E27FC236}">
                <a16:creationId xmlns:a16="http://schemas.microsoft.com/office/drawing/2014/main" id="{A3E5D0FE-5941-42CD-929A-F36DF2482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0259" y="2359742"/>
            <a:ext cx="3801806" cy="2138516"/>
          </a:xfrm>
          <a:prstGeom prst="rect">
            <a:avLst/>
          </a:prstGeom>
        </p:spPr>
      </p:pic>
    </p:spTree>
    <p:extLst>
      <p:ext uri="{BB962C8B-B14F-4D97-AF65-F5344CB8AC3E}">
        <p14:creationId xmlns:p14="http://schemas.microsoft.com/office/powerpoint/2010/main" val="2664499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33400"/>
          </a:xfrm>
        </p:spPr>
        <p:txBody>
          <a:bodyPr/>
          <a:lstStyle/>
          <a:p>
            <a:r>
              <a:rPr lang="en-US" dirty="0"/>
              <a:t>Spring and Netflix</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381000" y="1504164"/>
            <a:ext cx="6515100" cy="2862322"/>
          </a:xfrm>
          <a:prstGeom prst="rect">
            <a:avLst/>
          </a:prstGeom>
        </p:spPr>
        <p:txBody>
          <a:bodyPr wrap="square">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The Spring team has always been forward looking</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Trying to focus on applications of tomorrow</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Netflix OSS mature and battle-tested; why reinvent?</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Netflix OSS not necessarily easy and convenient</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Spring Cloud provides easy interaction:</a:t>
            </a:r>
          </a:p>
          <a:p>
            <a:pPr marL="1200102" marR="0" lvl="2" indent="-285739" algn="l" defTabSz="91436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Dependencies</a:t>
            </a:r>
          </a:p>
          <a:p>
            <a:pPr marL="1200102" marR="0" lvl="2" indent="-285739" algn="l" defTabSz="91436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Annotations</a:t>
            </a:r>
          </a:p>
        </p:txBody>
      </p:sp>
      <p:pic>
        <p:nvPicPr>
          <p:cNvPr id="6" name="Picture 5" descr="A picture containing drawing&#10;&#10;Description automatically generated">
            <a:extLst>
              <a:ext uri="{FF2B5EF4-FFF2-40B4-BE49-F238E27FC236}">
                <a16:creationId xmlns:a16="http://schemas.microsoft.com/office/drawing/2014/main" id="{102E3B40-EB79-44A9-AD44-861B529B7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9234" y="2438401"/>
            <a:ext cx="2424520" cy="1620104"/>
          </a:xfrm>
          <a:prstGeom prst="rect">
            <a:avLst/>
          </a:prstGeom>
        </p:spPr>
      </p:pic>
      <p:pic>
        <p:nvPicPr>
          <p:cNvPr id="9" name="Picture 8" descr="A close up of a sign&#10;&#10;Description automatically generated">
            <a:extLst>
              <a:ext uri="{FF2B5EF4-FFF2-40B4-BE49-F238E27FC236}">
                <a16:creationId xmlns:a16="http://schemas.microsoft.com/office/drawing/2014/main" id="{5850C4CB-348C-445F-A809-EE317D0334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3382" y="3694471"/>
            <a:ext cx="2696224" cy="1516626"/>
          </a:xfrm>
          <a:prstGeom prst="rect">
            <a:avLst/>
          </a:prstGeom>
        </p:spPr>
      </p:pic>
    </p:spTree>
    <p:extLst>
      <p:ext uri="{BB962C8B-B14F-4D97-AF65-F5344CB8AC3E}">
        <p14:creationId xmlns:p14="http://schemas.microsoft.com/office/powerpoint/2010/main" val="1728454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Common Concepts</a:t>
            </a:r>
            <a:br>
              <a:rPr lang="en-US" dirty="0"/>
            </a:br>
            <a:br>
              <a:rPr lang="en-US" dirty="0"/>
            </a:br>
            <a:br>
              <a:rPr lang="en-US" dirty="0"/>
            </a:br>
            <a:br>
              <a:rPr lang="en-US" dirty="0"/>
            </a:br>
            <a:br>
              <a:rPr lang="en-US" dirty="0"/>
            </a:br>
            <a:endParaRPr lang="en-US" dirty="0"/>
          </a:p>
        </p:txBody>
      </p:sp>
      <p:pic>
        <p:nvPicPr>
          <p:cNvPr id="6" name="Picture 5" descr="A close up of a logo&#10;&#10;Description automatically generated">
            <a:extLst>
              <a:ext uri="{FF2B5EF4-FFF2-40B4-BE49-F238E27FC236}">
                <a16:creationId xmlns:a16="http://schemas.microsoft.com/office/drawing/2014/main" id="{62D84987-0902-4E55-AECA-69AE04AF2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990" y="1469920"/>
            <a:ext cx="2130420" cy="3387216"/>
          </a:xfrm>
          <a:prstGeom prst="rect">
            <a:avLst/>
          </a:prstGeom>
        </p:spPr>
      </p:pic>
    </p:spTree>
    <p:extLst>
      <p:ext uri="{BB962C8B-B14F-4D97-AF65-F5344CB8AC3E}">
        <p14:creationId xmlns:p14="http://schemas.microsoft.com/office/powerpoint/2010/main" val="209425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33400"/>
          </a:xfrm>
        </p:spPr>
        <p:txBody>
          <a:bodyPr/>
          <a:lstStyle/>
          <a:p>
            <a:r>
              <a:rPr lang="en-US" dirty="0"/>
              <a:t>Spring Cloud Setup</a:t>
            </a:r>
            <a:endParaRPr lang="en-IN" dirty="0"/>
          </a:p>
        </p:txBody>
      </p:sp>
      <p:pic>
        <p:nvPicPr>
          <p:cNvPr id="9" name="Picture 8" descr="A picture containing object, ball, player, clock&#10;&#10;Description automatically generated">
            <a:extLst>
              <a:ext uri="{FF2B5EF4-FFF2-40B4-BE49-F238E27FC236}">
                <a16:creationId xmlns:a16="http://schemas.microsoft.com/office/drawing/2014/main" id="{5C30D8B5-29F1-4EF2-AB69-7DBC2CFA1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431" y="1504164"/>
            <a:ext cx="4130691" cy="4857308"/>
          </a:xfrm>
          <a:prstGeom prst="rect">
            <a:avLst/>
          </a:prstGeom>
        </p:spPr>
      </p:pic>
      <p:sp>
        <p:nvSpPr>
          <p:cNvPr id="10" name="TextBox 9">
            <a:extLst>
              <a:ext uri="{FF2B5EF4-FFF2-40B4-BE49-F238E27FC236}">
                <a16:creationId xmlns:a16="http://schemas.microsoft.com/office/drawing/2014/main" id="{252751CC-2795-43C4-8AD7-78619300C116}"/>
              </a:ext>
            </a:extLst>
          </p:cNvPr>
          <p:cNvSpPr txBox="1"/>
          <p:nvPr/>
        </p:nvSpPr>
        <p:spPr>
          <a:xfrm>
            <a:off x="4483510" y="1632155"/>
            <a:ext cx="2910348" cy="412955"/>
          </a:xfrm>
          <a:prstGeom prst="rect">
            <a:avLst/>
          </a:prstGeom>
        </p:spPr>
        <p:txBody>
          <a:bodyPr wrap="square" lIns="91440" tIns="45720" rIns="91440" bIns="45720" rtlCol="0">
            <a:noAutofit/>
          </a:bodyPr>
          <a:lstStyle/>
          <a:p>
            <a:pPr>
              <a:lnSpc>
                <a:spcPct val="105000"/>
              </a:lnSpc>
              <a:spcBef>
                <a:spcPts val="1000"/>
              </a:spcBef>
            </a:pPr>
            <a:r>
              <a:rPr lang="en-US" sz="1600" dirty="0">
                <a:solidFill>
                  <a:srgbClr val="000000"/>
                </a:solidFill>
                <a:latin typeface="IBM Plex Sans" panose="020B0503050203000203" pitchFamily="34" charset="0"/>
              </a:rPr>
              <a:t>Spring Cloud Projects are all based on Spring Boot:</a:t>
            </a:r>
          </a:p>
          <a:p>
            <a:pPr>
              <a:lnSpc>
                <a:spcPct val="105000"/>
              </a:lnSpc>
              <a:spcBef>
                <a:spcPts val="1000"/>
              </a:spcBef>
            </a:pPr>
            <a:endParaRPr lang="en-US" sz="1600" dirty="0" err="1">
              <a:solidFill>
                <a:schemeClr val="tx1"/>
              </a:solidFill>
              <a:latin typeface="IBM Plex Sans" charset="0"/>
              <a:ea typeface="IBM Plex Sans" charset="0"/>
              <a:cs typeface="IBM Plex Sans" charset="0"/>
            </a:endParaRPr>
          </a:p>
        </p:txBody>
      </p:sp>
      <p:sp>
        <p:nvSpPr>
          <p:cNvPr id="11" name="TextBox 10">
            <a:extLst>
              <a:ext uri="{FF2B5EF4-FFF2-40B4-BE49-F238E27FC236}">
                <a16:creationId xmlns:a16="http://schemas.microsoft.com/office/drawing/2014/main" id="{107C52A3-C5CC-4B38-B61D-610BEB0C1226}"/>
              </a:ext>
            </a:extLst>
          </p:cNvPr>
          <p:cNvSpPr txBox="1"/>
          <p:nvPr/>
        </p:nvSpPr>
        <p:spPr>
          <a:xfrm>
            <a:off x="3421627" y="2779824"/>
            <a:ext cx="4395018" cy="412955"/>
          </a:xfrm>
          <a:prstGeom prst="rect">
            <a:avLst/>
          </a:prstGeom>
        </p:spPr>
        <p:txBody>
          <a:bodyPr wrap="square" lIns="91440" tIns="45720" rIns="91440" bIns="45720" rtlCol="0">
            <a:noAutofit/>
          </a:bodyPr>
          <a:lstStyle/>
          <a:p>
            <a:pPr marL="742920" lvl="1" indent="-285739" defTabSz="914363">
              <a:buFont typeface="Courier New" panose="02070309020205020404" pitchFamily="49" charset="0"/>
              <a:buChar char="o"/>
              <a:defRPr/>
            </a:pPr>
            <a:r>
              <a:rPr lang="en-US" sz="1400" dirty="0">
                <a:solidFill>
                  <a:srgbClr val="000000"/>
                </a:solidFill>
                <a:latin typeface="IBM Plex Sans" panose="020B0503050203000203" pitchFamily="34" charset="0"/>
              </a:rPr>
              <a:t>Difficult to employ using only core Spring Framework</a:t>
            </a:r>
          </a:p>
        </p:txBody>
      </p:sp>
      <p:sp>
        <p:nvSpPr>
          <p:cNvPr id="12" name="TextBox 11">
            <a:extLst>
              <a:ext uri="{FF2B5EF4-FFF2-40B4-BE49-F238E27FC236}">
                <a16:creationId xmlns:a16="http://schemas.microsoft.com/office/drawing/2014/main" id="{B11027A1-7E35-43F6-B8FF-44CD4924DADE}"/>
              </a:ext>
            </a:extLst>
          </p:cNvPr>
          <p:cNvSpPr txBox="1"/>
          <p:nvPr/>
        </p:nvSpPr>
        <p:spPr>
          <a:xfrm>
            <a:off x="3421627" y="4261961"/>
            <a:ext cx="4395018" cy="412955"/>
          </a:xfrm>
          <a:prstGeom prst="rect">
            <a:avLst/>
          </a:prstGeom>
        </p:spPr>
        <p:txBody>
          <a:bodyPr wrap="square" lIns="91440" tIns="45720" rIns="91440" bIns="45720" rtlCol="0">
            <a:noAutofit/>
          </a:bodyPr>
          <a:lstStyle/>
          <a:p>
            <a:pPr marL="742920" lvl="1" indent="-285739" defTabSz="914363">
              <a:buFont typeface="Courier New" panose="02070309020205020404" pitchFamily="49" charset="0"/>
              <a:buChar char="o"/>
              <a:defRPr/>
            </a:pPr>
            <a:r>
              <a:rPr lang="en-US" sz="1400" dirty="0">
                <a:solidFill>
                  <a:srgbClr val="000000"/>
                </a:solidFill>
                <a:latin typeface="IBM Plex Sans" panose="020B0503050203000203" pitchFamily="34" charset="0"/>
              </a:rPr>
              <a:t>Dependency management based on Boot</a:t>
            </a:r>
          </a:p>
        </p:txBody>
      </p:sp>
      <p:sp>
        <p:nvSpPr>
          <p:cNvPr id="13" name="TextBox 12">
            <a:extLst>
              <a:ext uri="{FF2B5EF4-FFF2-40B4-BE49-F238E27FC236}">
                <a16:creationId xmlns:a16="http://schemas.microsoft.com/office/drawing/2014/main" id="{32990F22-C0B6-4A5E-A3B8-03B150B3C8EB}"/>
              </a:ext>
            </a:extLst>
          </p:cNvPr>
          <p:cNvSpPr txBox="1"/>
          <p:nvPr/>
        </p:nvSpPr>
        <p:spPr>
          <a:xfrm>
            <a:off x="3421627" y="5768356"/>
            <a:ext cx="4395018" cy="412955"/>
          </a:xfrm>
          <a:prstGeom prst="rect">
            <a:avLst/>
          </a:prstGeom>
        </p:spPr>
        <p:txBody>
          <a:bodyPr wrap="square" lIns="91440" tIns="45720" rIns="91440" bIns="45720" rtlCol="0">
            <a:noAutofit/>
          </a:bodyPr>
          <a:lstStyle/>
          <a:p>
            <a:pPr marL="742920" lvl="1" indent="-285739" defTabSz="914363">
              <a:buFont typeface="Courier New" panose="02070309020205020404" pitchFamily="49" charset="0"/>
              <a:buChar char="o"/>
              <a:defRPr/>
            </a:pPr>
            <a:r>
              <a:rPr lang="en-US" sz="1400" dirty="0" err="1">
                <a:solidFill>
                  <a:srgbClr val="000000"/>
                </a:solidFill>
                <a:latin typeface="IBM Plex Sans" panose="020B0503050203000203" pitchFamily="34" charset="0"/>
              </a:rPr>
              <a:t>ApplicationContext</a:t>
            </a:r>
            <a:r>
              <a:rPr lang="en-US" sz="1400" dirty="0">
                <a:solidFill>
                  <a:srgbClr val="000000"/>
                </a:solidFill>
                <a:latin typeface="IBM Plex Sans" panose="020B0503050203000203" pitchFamily="34" charset="0"/>
              </a:rPr>
              <a:t> startup process modified</a:t>
            </a:r>
          </a:p>
        </p:txBody>
      </p:sp>
    </p:spTree>
    <p:extLst>
      <p:ext uri="{BB962C8B-B14F-4D97-AF65-F5344CB8AC3E}">
        <p14:creationId xmlns:p14="http://schemas.microsoft.com/office/powerpoint/2010/main" val="3617716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33400"/>
          </a:xfrm>
        </p:spPr>
        <p:txBody>
          <a:bodyPr/>
          <a:lstStyle/>
          <a:p>
            <a:r>
              <a:rPr lang="en-US" dirty="0"/>
              <a:t>Server versus Client</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381000" y="1504164"/>
            <a:ext cx="6515100" cy="1579791"/>
          </a:xfrm>
          <a:prstGeom prst="rect">
            <a:avLst/>
          </a:prstGeom>
        </p:spPr>
        <p:txBody>
          <a:bodyPr wrap="square">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‘Client’ and ‘Server’ are relative terms:</a:t>
            </a:r>
          </a:p>
          <a:p>
            <a:pPr marL="742920" marR="0" lvl="1"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Based on the role in a relationship</a:t>
            </a:r>
          </a:p>
          <a:p>
            <a:pPr marL="742920" marR="0" lvl="1"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Microservice is often a client and a server</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Don't get lost on the terminology!</a:t>
            </a:r>
          </a:p>
        </p:txBody>
      </p:sp>
      <p:pic>
        <p:nvPicPr>
          <p:cNvPr id="6" name="Picture 5" descr="A picture containing drawing&#10;&#10;Description automatically generated">
            <a:extLst>
              <a:ext uri="{FF2B5EF4-FFF2-40B4-BE49-F238E27FC236}">
                <a16:creationId xmlns:a16="http://schemas.microsoft.com/office/drawing/2014/main" id="{4B6FB9E5-61EC-4A3F-BAFC-3254E2421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6566" y="2147460"/>
            <a:ext cx="1743460" cy="3742952"/>
          </a:xfrm>
          <a:prstGeom prst="rect">
            <a:avLst/>
          </a:prstGeom>
        </p:spPr>
      </p:pic>
    </p:spTree>
    <p:extLst>
      <p:ext uri="{BB962C8B-B14F-4D97-AF65-F5344CB8AC3E}">
        <p14:creationId xmlns:p14="http://schemas.microsoft.com/office/powerpoint/2010/main" val="2621562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33400"/>
          </a:xfrm>
        </p:spPr>
        <p:txBody>
          <a:bodyPr/>
          <a:lstStyle/>
          <a:p>
            <a:r>
              <a:rPr lang="en-US" dirty="0"/>
              <a:t>Required Dependencies</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381000" y="1504164"/>
            <a:ext cx="8763000" cy="682174"/>
          </a:xfrm>
          <a:prstGeom prst="rect">
            <a:avLst/>
          </a:prstGeom>
        </p:spPr>
        <p:txBody>
          <a:bodyPr wrap="square">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Spring Cloud projects are based on Spring Boot</a:t>
            </a:r>
          </a:p>
          <a:p>
            <a:pPr marL="742920" marR="0" lvl="1"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BUT Spring Cloud projects have other dependencies</a:t>
            </a:r>
          </a:p>
        </p:txBody>
      </p:sp>
      <p:sp>
        <p:nvSpPr>
          <p:cNvPr id="6" name="Rectangle 24">
            <a:extLst>
              <a:ext uri="{FF2B5EF4-FFF2-40B4-BE49-F238E27FC236}">
                <a16:creationId xmlns:a16="http://schemas.microsoft.com/office/drawing/2014/main" id="{1F89ED6F-CBB3-4E3A-A210-09082E8118FF}"/>
              </a:ext>
            </a:extLst>
          </p:cNvPr>
          <p:cNvSpPr/>
          <p:nvPr/>
        </p:nvSpPr>
        <p:spPr>
          <a:xfrm>
            <a:off x="1584300" y="2462580"/>
            <a:ext cx="8783100" cy="393822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67500" tIns="35100" rIns="67500" bIns="35100" anchor="ctr" anchorCtr="0" compatLnSpc="0">
            <a:noAutofit/>
          </a:bodyPr>
          <a:lstStyle/>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parent</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groupId</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r>
              <a:rPr kumimoji="0" lang="en-US" sz="1083" b="1" i="0" u="none" strike="noStrike" kern="1200" cap="none" spc="0" normalizeH="0" baseline="0" noProof="0" dirty="0" err="1">
                <a:ln>
                  <a:noFill/>
                </a:ln>
                <a:solidFill>
                  <a:srgbClr val="000000"/>
                </a:solidFill>
                <a:effectLst/>
                <a:uLnTx/>
                <a:uFillTx/>
                <a:latin typeface="IBM Plex Sans" panose="020B0503050203000203" pitchFamily="34" charset="0"/>
                <a:ea typeface="Monaco" pitchFamily="49"/>
                <a:cs typeface="Courier New" panose="02070309020205020404" pitchFamily="49" charset="0"/>
              </a:rPr>
              <a:t>org.springframework.boot</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groupId</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artifactId</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spring-boot-starter-parent</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artifactId</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version</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2.2.6.RELEASE</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version</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parent</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endPar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endParaRP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endPar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endParaRP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dependencyManagement</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dependencies</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dependency</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groupId</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r>
              <a:rPr kumimoji="0" lang="en-US" sz="1083" b="1" i="0" u="none" strike="noStrike" kern="1200" cap="none" spc="0" normalizeH="0" baseline="0" noProof="0" dirty="0" err="1">
                <a:ln>
                  <a:noFill/>
                </a:ln>
                <a:solidFill>
                  <a:srgbClr val="000000"/>
                </a:solidFill>
                <a:effectLst/>
                <a:uLnTx/>
                <a:uFillTx/>
                <a:latin typeface="IBM Plex Sans" panose="020B0503050203000203" pitchFamily="34" charset="0"/>
                <a:ea typeface="Monaco" pitchFamily="49"/>
                <a:cs typeface="Courier New" panose="02070309020205020404" pitchFamily="49" charset="0"/>
              </a:rPr>
              <a:t>org.springframework.cloud</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groupId</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artifactId</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spring-cloud-starter-parent</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artifactId</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version</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Hoxton.SR3</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version</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type</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r>
              <a:rPr kumimoji="0" lang="en-US" sz="1083" b="1" i="0" u="sng"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pom</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type</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scope</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import</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scope</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dependency</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Courier New" panose="02070309020205020404" pitchFamily="49" charset="0"/>
              </a:rPr>
              <a:t>    </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Courier New" panose="02070309020205020404" pitchFamily="49" charset="0"/>
              </a:rPr>
              <a:t>dependencies</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&lt;/</a:t>
            </a:r>
            <a:r>
              <a:rPr kumimoji="0" lang="en-US" sz="1083"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Courier New" panose="02070309020205020404" pitchFamily="49" charset="0"/>
              </a:rPr>
              <a:t>dependencyManagement</a:t>
            </a:r>
            <a:r>
              <a:rPr kumimoji="0" lang="en-US" sz="1083"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Courier New" panose="02070309020205020404" pitchFamily="49" charset="0"/>
              </a:rPr>
              <a:t>&gt;</a:t>
            </a:r>
          </a:p>
        </p:txBody>
      </p:sp>
      <p:sp>
        <p:nvSpPr>
          <p:cNvPr id="7" name="Freeform: Shape 6">
            <a:extLst>
              <a:ext uri="{FF2B5EF4-FFF2-40B4-BE49-F238E27FC236}">
                <a16:creationId xmlns:a16="http://schemas.microsoft.com/office/drawing/2014/main" id="{DD29E02B-A148-4E4C-8370-660534871EB5}"/>
              </a:ext>
            </a:extLst>
          </p:cNvPr>
          <p:cNvSpPr/>
          <p:nvPr/>
        </p:nvSpPr>
        <p:spPr>
          <a:xfrm>
            <a:off x="8090017" y="3382891"/>
            <a:ext cx="2468879" cy="342900"/>
          </a:xfrm>
          <a:custGeom>
            <a:avLst>
              <a:gd name="f0" fmla="val -27504"/>
              <a:gd name="f1" fmla="val 0"/>
              <a:gd name="f2" fmla="val -10094"/>
              <a:gd name="f3" fmla="val -585"/>
              <a:gd name="f4" fmla="val 9414"/>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5000B"/>
          </a:solidFill>
          <a:ln w="0">
            <a:solidFill>
              <a:srgbClr val="808080"/>
            </a:solidFill>
            <a:prstDash val="solid"/>
          </a:ln>
        </p:spPr>
        <p:txBody>
          <a:bodyPr vert="horz" wrap="none" lIns="67500" tIns="33750" rIns="67500" bIns="33750" anchor="ctr" anchorCtr="0" compatLnSpc="0">
            <a:noAutofit/>
          </a:bodyPr>
          <a:lstStyle/>
          <a:p>
            <a:pPr marL="0" marR="0" lvl="0" indent="0" algn="l" defTabSz="685773" rtl="0" eaLnBrk="1" fontAlgn="auto" latinLnBrk="0" hangingPunct="0">
              <a:lnSpc>
                <a:spcPct val="100000"/>
              </a:lnSpc>
              <a:spcBef>
                <a:spcPts val="0"/>
              </a:spcBef>
              <a:spcAft>
                <a:spcPts val="0"/>
              </a:spcAft>
              <a:buClrTx/>
              <a:buSzTx/>
              <a:buFontTx/>
              <a:buNone/>
              <a:tabLst/>
              <a:defRPr/>
            </a:pPr>
            <a:r>
              <a:rPr kumimoji="0" lang="en-US" sz="1635" b="0" i="0" u="none" strike="noStrike" kern="1200" cap="none" spc="0" normalizeH="0" baseline="0" noProof="0">
                <a:ln>
                  <a:noFill/>
                </a:ln>
                <a:solidFill>
                  <a:srgbClr val="FFFFFF"/>
                </a:solidFill>
                <a:effectLst/>
                <a:uLnTx/>
                <a:uFillTx/>
                <a:latin typeface="IBM Plex Sans" panose="020B0503050203000203" pitchFamily="34" charset="0"/>
                <a:ea typeface="Microsoft YaHei" pitchFamily="2"/>
                <a:cs typeface="Mangal" pitchFamily="2"/>
              </a:rPr>
              <a:t>Watch for later versions...</a:t>
            </a:r>
          </a:p>
        </p:txBody>
      </p:sp>
      <p:sp>
        <p:nvSpPr>
          <p:cNvPr id="9" name="Freeform: Shape 8">
            <a:extLst>
              <a:ext uri="{FF2B5EF4-FFF2-40B4-BE49-F238E27FC236}">
                <a16:creationId xmlns:a16="http://schemas.microsoft.com/office/drawing/2014/main" id="{FE7FC26C-A592-4B96-8B77-531F9B3C4AC8}"/>
              </a:ext>
            </a:extLst>
          </p:cNvPr>
          <p:cNvSpPr/>
          <p:nvPr/>
        </p:nvSpPr>
        <p:spPr>
          <a:xfrm>
            <a:off x="5547090" y="3697020"/>
            <a:ext cx="2468879" cy="1380002"/>
          </a:xfrm>
          <a:custGeom>
            <a:avLst/>
            <a:gdLst/>
            <a:ahLst/>
            <a:cxnLst>
              <a:cxn ang="3cd4">
                <a:pos x="hc" y="t"/>
              </a:cxn>
              <a:cxn ang="cd2">
                <a:pos x="l" y="vc"/>
              </a:cxn>
              <a:cxn ang="cd4">
                <a:pos x="hc" y="b"/>
              </a:cxn>
              <a:cxn ang="0">
                <a:pos x="r" y="vc"/>
              </a:cxn>
            </a:cxnLst>
            <a:rect l="l" t="t" r="r" b="b"/>
            <a:pathLst>
              <a:path w="8890" h="5334" fill="none">
                <a:moveTo>
                  <a:pt x="8890" y="0"/>
                </a:moveTo>
                <a:lnTo>
                  <a:pt x="0" y="5334"/>
                </a:lnTo>
              </a:path>
            </a:pathLst>
          </a:custGeom>
          <a:noFill/>
          <a:ln w="0">
            <a:solidFill>
              <a:srgbClr val="808080"/>
            </a:solidFill>
            <a:prstDash val="solid"/>
          </a:ln>
        </p:spPr>
        <p:txBody>
          <a:bodyPr vert="horz" wrap="none" lIns="67500" tIns="33750" rIns="67500" bIns="33750" anchor="ctr" anchorCtr="0" compatLnSpc="0"/>
          <a:lstStyle/>
          <a:p>
            <a:pPr marL="0" marR="0" lvl="0" indent="0" algn="l" defTabSz="685773" rtl="0" eaLnBrk="1" fontAlgn="auto" latinLnBrk="0" hangingPunct="0">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0" name="Freeform: Shape 9">
            <a:extLst>
              <a:ext uri="{FF2B5EF4-FFF2-40B4-BE49-F238E27FC236}">
                <a16:creationId xmlns:a16="http://schemas.microsoft.com/office/drawing/2014/main" id="{F9F14ED8-0C62-49B1-8CEE-1BB1BFD47BF1}"/>
              </a:ext>
            </a:extLst>
          </p:cNvPr>
          <p:cNvSpPr/>
          <p:nvPr/>
        </p:nvSpPr>
        <p:spPr>
          <a:xfrm>
            <a:off x="7727881" y="2196361"/>
            <a:ext cx="2468879" cy="342900"/>
          </a:xfrm>
          <a:custGeom>
            <a:avLst>
              <a:gd name="f0" fmla="val -22192"/>
              <a:gd name="f1" fmla="val 0"/>
              <a:gd name="f2" fmla="val 44631"/>
              <a:gd name="f3" fmla="val -585"/>
              <a:gd name="f4" fmla="val 9414"/>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FE7F5"/>
          </a:solidFill>
          <a:ln w="0">
            <a:solidFill>
              <a:srgbClr val="808080"/>
            </a:solidFill>
            <a:prstDash val="solid"/>
          </a:ln>
        </p:spPr>
        <p:txBody>
          <a:bodyPr vert="horz" wrap="none" lIns="67500" tIns="33750" rIns="67500" bIns="33750" anchor="ctr" anchorCtr="0" compatLnSpc="0">
            <a:noAutofit/>
          </a:bodyPr>
          <a:lstStyle/>
          <a:p>
            <a:pPr marL="0" marR="0" lvl="0" indent="0" algn="l" defTabSz="685773" rtl="0" eaLnBrk="1" fontAlgn="auto" latinLnBrk="0" hangingPunct="0">
              <a:lnSpc>
                <a:spcPct val="100000"/>
              </a:lnSpc>
              <a:spcBef>
                <a:spcPts val="0"/>
              </a:spcBef>
              <a:spcAft>
                <a:spcPts val="0"/>
              </a:spcAft>
              <a:buClrTx/>
              <a:buSzTx/>
              <a:buFontTx/>
              <a:buNone/>
              <a:tabLst/>
              <a:defRPr/>
            </a:pPr>
            <a:r>
              <a:rPr kumimoji="0" lang="en-US" sz="1635" b="0" i="0" u="none" strike="noStrike" kern="1200" cap="none" spc="0" normalizeH="0" baseline="0" noProof="0">
                <a:ln>
                  <a:noFill/>
                </a:ln>
                <a:solidFill>
                  <a:prstClr val="black"/>
                </a:solidFill>
                <a:effectLst/>
                <a:uLnTx/>
                <a:uFillTx/>
                <a:latin typeface="IBM Plex Sans" panose="020B0503050203000203" pitchFamily="34" charset="0"/>
                <a:ea typeface="Microsoft YaHei" pitchFamily="2"/>
                <a:cs typeface="Mangal" pitchFamily="2"/>
              </a:rPr>
              <a:t>Designate Boot as Parent</a:t>
            </a:r>
          </a:p>
        </p:txBody>
      </p:sp>
      <p:sp>
        <p:nvSpPr>
          <p:cNvPr id="11" name="Freeform: Shape 10">
            <a:extLst>
              <a:ext uri="{FF2B5EF4-FFF2-40B4-BE49-F238E27FC236}">
                <a16:creationId xmlns:a16="http://schemas.microsoft.com/office/drawing/2014/main" id="{3F689D83-4A0E-493B-8C64-D828A0BA3C38}"/>
              </a:ext>
            </a:extLst>
          </p:cNvPr>
          <p:cNvSpPr/>
          <p:nvPr/>
        </p:nvSpPr>
        <p:spPr>
          <a:xfrm>
            <a:off x="4038600" y="3539881"/>
            <a:ext cx="3062880" cy="617220"/>
          </a:xfrm>
          <a:custGeom>
            <a:avLst>
              <a:gd name="f0" fmla="val -6160"/>
              <a:gd name="f1" fmla="val 0"/>
              <a:gd name="f2" fmla="val 23121"/>
              <a:gd name="f3" fmla="val -472"/>
              <a:gd name="f4" fmla="val 5232"/>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FE7F5"/>
          </a:solidFill>
          <a:ln w="0">
            <a:solidFill>
              <a:srgbClr val="808080"/>
            </a:solidFill>
            <a:prstDash val="solid"/>
          </a:ln>
        </p:spPr>
        <p:txBody>
          <a:bodyPr vert="horz" wrap="none" lIns="67500" tIns="33750" rIns="67500" bIns="33750" anchor="ctr" anchorCtr="0" compatLnSpc="0">
            <a:noAutofit/>
          </a:bodyPr>
          <a:lstStyle/>
          <a:p>
            <a:pPr marL="0" marR="0" lvl="0" indent="0" algn="l" defTabSz="685773" rtl="0" eaLnBrk="1" fontAlgn="auto" latinLnBrk="0" hangingPunct="0">
              <a:lnSpc>
                <a:spcPct val="100000"/>
              </a:lnSpc>
              <a:spcBef>
                <a:spcPts val="0"/>
              </a:spcBef>
              <a:spcAft>
                <a:spcPts val="0"/>
              </a:spcAft>
              <a:buClrTx/>
              <a:buSzTx/>
              <a:buFontTx/>
              <a:buNone/>
              <a:tabLst/>
              <a:defRPr/>
            </a:pPr>
            <a:r>
              <a:rPr kumimoji="0" lang="en-US" sz="1635" b="0" i="0" u="none" strike="noStrike" kern="1200" cap="none" spc="0" normalizeH="0" baseline="0" noProof="0">
                <a:ln>
                  <a:noFill/>
                </a:ln>
                <a:solidFill>
                  <a:prstClr val="black"/>
                </a:solidFill>
                <a:effectLst/>
                <a:uLnTx/>
                <a:uFillTx/>
                <a:latin typeface="IBM Plex Sans" panose="020B0503050203000203" pitchFamily="34" charset="0"/>
                <a:ea typeface="Microsoft YaHei" pitchFamily="2"/>
                <a:cs typeface="Mangal" pitchFamily="2"/>
              </a:rPr>
              <a:t>Use “dependencyManagement”</a:t>
            </a:r>
          </a:p>
          <a:p>
            <a:pPr marL="0" marR="0" lvl="0" indent="0" algn="l" defTabSz="685773" rtl="0" eaLnBrk="1" fontAlgn="auto" latinLnBrk="0" hangingPunct="0">
              <a:lnSpc>
                <a:spcPct val="100000"/>
              </a:lnSpc>
              <a:spcBef>
                <a:spcPts val="0"/>
              </a:spcBef>
              <a:spcAft>
                <a:spcPts val="0"/>
              </a:spcAft>
              <a:buClrTx/>
              <a:buSzTx/>
              <a:buFontTx/>
              <a:buNone/>
              <a:tabLst/>
              <a:defRPr/>
            </a:pPr>
            <a:r>
              <a:rPr kumimoji="0" lang="en-US" sz="1635" b="0" i="0" u="none" strike="noStrike" kern="1200" cap="none" spc="0" normalizeH="0" baseline="0" noProof="0">
                <a:ln>
                  <a:noFill/>
                </a:ln>
                <a:solidFill>
                  <a:prstClr val="black"/>
                </a:solidFill>
                <a:effectLst/>
                <a:uLnTx/>
                <a:uFillTx/>
                <a:latin typeface="IBM Plex Sans" panose="020B0503050203000203" pitchFamily="34" charset="0"/>
                <a:ea typeface="Microsoft YaHei" pitchFamily="2"/>
                <a:cs typeface="Mangal" pitchFamily="2"/>
              </a:rPr>
              <a:t>for Spring Cloud dependencies.</a:t>
            </a:r>
          </a:p>
        </p:txBody>
      </p:sp>
      <p:sp>
        <p:nvSpPr>
          <p:cNvPr id="12" name="Freeform: Shape 11">
            <a:extLst>
              <a:ext uri="{FF2B5EF4-FFF2-40B4-BE49-F238E27FC236}">
                <a16:creationId xmlns:a16="http://schemas.microsoft.com/office/drawing/2014/main" id="{1533DBA8-4902-4B51-AD86-246230BCC8FC}"/>
              </a:ext>
            </a:extLst>
          </p:cNvPr>
          <p:cNvSpPr/>
          <p:nvPr/>
        </p:nvSpPr>
        <p:spPr>
          <a:xfrm>
            <a:off x="7261860" y="5342941"/>
            <a:ext cx="1508760" cy="342900"/>
          </a:xfrm>
          <a:custGeom>
            <a:avLst>
              <a:gd name="f0" fmla="val -43491"/>
              <a:gd name="f1" fmla="val 0"/>
              <a:gd name="f2" fmla="val -2819"/>
              <a:gd name="f3" fmla="val -958"/>
              <a:gd name="f4" fmla="val 9414"/>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FE7F5"/>
          </a:solidFill>
          <a:ln w="0">
            <a:solidFill>
              <a:srgbClr val="808080"/>
            </a:solidFill>
            <a:prstDash val="solid"/>
          </a:ln>
        </p:spPr>
        <p:txBody>
          <a:bodyPr vert="horz" wrap="none" lIns="67500" tIns="33750" rIns="67500" bIns="33750" anchor="ctr" anchorCtr="0" compatLnSpc="0">
            <a:noAutofit/>
          </a:bodyPr>
          <a:lstStyle/>
          <a:p>
            <a:pPr marL="0" marR="0" lvl="0" indent="0" algn="l" defTabSz="685773" rtl="0" eaLnBrk="1" fontAlgn="auto" latinLnBrk="0" hangingPunct="0">
              <a:lnSpc>
                <a:spcPct val="100000"/>
              </a:lnSpc>
              <a:spcBef>
                <a:spcPts val="0"/>
              </a:spcBef>
              <a:spcAft>
                <a:spcPts val="0"/>
              </a:spcAft>
              <a:buClrTx/>
              <a:buSzTx/>
              <a:buFontTx/>
              <a:buNone/>
              <a:tabLst/>
              <a:defRPr/>
            </a:pPr>
            <a:r>
              <a:rPr kumimoji="0" lang="en-US" sz="1635" b="0" i="0" u="none" strike="noStrike" kern="1200" cap="none" spc="0" normalizeH="0" baseline="0" noProof="0">
                <a:ln>
                  <a:noFill/>
                </a:ln>
                <a:solidFill>
                  <a:prstClr val="black"/>
                </a:solidFill>
                <a:effectLst/>
                <a:uLnTx/>
                <a:uFillTx/>
                <a:latin typeface="IBM Plex Sans" panose="020B0503050203000203" pitchFamily="34" charset="0"/>
                <a:ea typeface="Microsoft YaHei" pitchFamily="2"/>
                <a:cs typeface="Mangal" pitchFamily="2"/>
              </a:rPr>
              <a:t>Release Train</a:t>
            </a:r>
          </a:p>
        </p:txBody>
      </p:sp>
    </p:spTree>
    <p:extLst>
      <p:ext uri="{BB962C8B-B14F-4D97-AF65-F5344CB8AC3E}">
        <p14:creationId xmlns:p14="http://schemas.microsoft.com/office/powerpoint/2010/main" val="78214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Class="entr"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Class="entr"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33400"/>
          </a:xfrm>
        </p:spPr>
        <p:txBody>
          <a:bodyPr/>
          <a:lstStyle/>
          <a:p>
            <a:r>
              <a:rPr lang="en-US" dirty="0"/>
              <a:t>Required Dependencies (continued)</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762000" y="1439921"/>
            <a:ext cx="8763000" cy="400110"/>
          </a:xfrm>
          <a:prstGeom prst="rect">
            <a:avLst/>
          </a:prstGeom>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Use </a:t>
            </a:r>
            <a:r>
              <a:rPr kumimoji="0" lang="en-US" sz="20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groupid</a:t>
            </a: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a:t>
            </a:r>
            <a:r>
              <a:rPr kumimoji="0" lang="en-US" sz="20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org.springframework.cloud</a:t>
            </a: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5" name="Rectangle 24">
            <a:extLst>
              <a:ext uri="{FF2B5EF4-FFF2-40B4-BE49-F238E27FC236}">
                <a16:creationId xmlns:a16="http://schemas.microsoft.com/office/drawing/2014/main" id="{326A9C98-F8CD-4349-9FC7-0F85A813EB59}"/>
              </a:ext>
            </a:extLst>
          </p:cNvPr>
          <p:cNvSpPr/>
          <p:nvPr/>
        </p:nvSpPr>
        <p:spPr>
          <a:xfrm>
            <a:off x="1584300" y="1988820"/>
            <a:ext cx="8783100" cy="366390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67500" tIns="35100" rIns="67500" bIns="35100" anchor="ctr" anchorCtr="0" compatLnSpc="0">
            <a:noAutofit/>
          </a:bodyPr>
          <a:lstStyle/>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Monaco" pitchFamily="49"/>
              </a:rPr>
              <a:t>parent</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Monaco" pitchFamily="49"/>
              </a:rPr>
              <a:t>	...</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Monaco" pitchFamily="49"/>
              </a:rPr>
              <a:t>parent</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endParaRPr kumimoji="0" lang="en-US" sz="4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endParaRP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endParaRPr kumimoji="0" lang="en-US" sz="4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endParaRP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Monaco" pitchFamily="49"/>
              </a:rPr>
              <a:t>dependencyManagement</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Monaco" pitchFamily="49"/>
              </a:rPr>
              <a:t>    ...</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Monaco" pitchFamily="49"/>
              </a:rPr>
              <a:t>dependencyManagement</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endPar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endParaRP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endPar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endParaRP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Monaco" pitchFamily="49"/>
              </a:rPr>
              <a:t>dependency</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Monaco" pitchFamily="49"/>
              </a:rPr>
              <a:t>	</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Monaco" pitchFamily="49"/>
              </a:rPr>
              <a:t>groupId</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r>
              <a:rPr kumimoji="0" lang="en-US" sz="1350" b="1" i="0" u="none" strike="noStrike" kern="1200" cap="none" spc="0" normalizeH="0" baseline="0" noProof="0" dirty="0" err="1">
                <a:ln>
                  <a:noFill/>
                </a:ln>
                <a:solidFill>
                  <a:srgbClr val="000000"/>
                </a:solidFill>
                <a:effectLst/>
                <a:uLnTx/>
                <a:uFillTx/>
                <a:latin typeface="IBM Plex Sans" panose="020B0503050203000203" pitchFamily="34" charset="0"/>
                <a:ea typeface="Monaco" pitchFamily="49"/>
                <a:cs typeface="Monaco" pitchFamily="49"/>
              </a:rPr>
              <a:t>org.springframework.cloud</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Monaco" pitchFamily="49"/>
              </a:rPr>
              <a:t>groupId</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Monaco" pitchFamily="49"/>
              </a:rPr>
              <a:t>	</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Monaco" pitchFamily="49"/>
              </a:rPr>
              <a:t>artifactId</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r>
              <a:rPr kumimoji="0" lang="en-US" sz="1350" b="1" i="0" u="none" strike="noStrike" kern="1200" cap="none" spc="0" normalizeH="0" baseline="0" noProof="0" dirty="0">
                <a:ln>
                  <a:noFill/>
                </a:ln>
                <a:solidFill>
                  <a:srgbClr val="000000"/>
                </a:solidFill>
                <a:effectLst/>
                <a:uLnTx/>
                <a:uFillTx/>
                <a:latin typeface="IBM Plex Sans" panose="020B0503050203000203" pitchFamily="34" charset="0"/>
                <a:ea typeface="Monaco" pitchFamily="49"/>
                <a:cs typeface="Monaco" pitchFamily="49"/>
              </a:rPr>
              <a:t>spring-cloud-starter-...</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err="1">
                <a:ln>
                  <a:noFill/>
                </a:ln>
                <a:solidFill>
                  <a:srgbClr val="3F7F7F"/>
                </a:solidFill>
                <a:effectLst/>
                <a:uLnTx/>
                <a:uFillTx/>
                <a:latin typeface="IBM Plex Sans" panose="020B0503050203000203" pitchFamily="34" charset="0"/>
                <a:ea typeface="Monaco" pitchFamily="49"/>
                <a:cs typeface="Monaco" pitchFamily="49"/>
              </a:rPr>
              <a:t>artifactId</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a:pP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&lt;/</a:t>
            </a:r>
            <a:r>
              <a:rPr kumimoji="0" lang="en-US" sz="1350" b="1" i="0" u="none" strike="noStrike" kern="1200" cap="none" spc="0" normalizeH="0" baseline="0" noProof="0" dirty="0">
                <a:ln>
                  <a:noFill/>
                </a:ln>
                <a:solidFill>
                  <a:srgbClr val="3F7F7F"/>
                </a:solidFill>
                <a:effectLst/>
                <a:uLnTx/>
                <a:uFillTx/>
                <a:latin typeface="IBM Plex Sans" panose="020B0503050203000203" pitchFamily="34" charset="0"/>
                <a:ea typeface="Monaco" pitchFamily="49"/>
                <a:cs typeface="Monaco" pitchFamily="49"/>
              </a:rPr>
              <a:t>dependency</a:t>
            </a:r>
            <a:r>
              <a:rPr kumimoji="0" lang="en-US" sz="1350" b="1" i="0" u="none" strike="noStrike" kern="1200" cap="none" spc="0" normalizeH="0" baseline="0" noProof="0" dirty="0">
                <a:ln>
                  <a:noFill/>
                </a:ln>
                <a:solidFill>
                  <a:srgbClr val="008080"/>
                </a:solidFill>
                <a:effectLst/>
                <a:uLnTx/>
                <a:uFillTx/>
                <a:latin typeface="IBM Plex Sans" panose="020B0503050203000203" pitchFamily="34" charset="0"/>
                <a:ea typeface="Monaco" pitchFamily="49"/>
                <a:cs typeface="Monaco" pitchFamily="49"/>
              </a:rPr>
              <a:t>&gt;</a:t>
            </a:r>
          </a:p>
        </p:txBody>
      </p:sp>
      <p:sp>
        <p:nvSpPr>
          <p:cNvPr id="16" name="Freeform: Shape 15">
            <a:extLst>
              <a:ext uri="{FF2B5EF4-FFF2-40B4-BE49-F238E27FC236}">
                <a16:creationId xmlns:a16="http://schemas.microsoft.com/office/drawing/2014/main" id="{621CD135-F219-48D8-8FC1-F99D224A289B}"/>
              </a:ext>
            </a:extLst>
          </p:cNvPr>
          <p:cNvSpPr/>
          <p:nvPr/>
        </p:nvSpPr>
        <p:spPr>
          <a:xfrm>
            <a:off x="7727070" y="5298750"/>
            <a:ext cx="2290410" cy="979290"/>
          </a:xfrm>
          <a:custGeom>
            <a:avLst>
              <a:gd name="f0" fmla="val -17375"/>
              <a:gd name="f1" fmla="val 0"/>
              <a:gd name="f2" fmla="val -4479"/>
              <a:gd name="f3" fmla="val -631"/>
              <a:gd name="f4" fmla="val 3304"/>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FE7F5"/>
          </a:solidFill>
          <a:ln w="0">
            <a:solidFill>
              <a:srgbClr val="808080"/>
            </a:solidFill>
            <a:prstDash val="solid"/>
          </a:ln>
        </p:spPr>
        <p:txBody>
          <a:bodyPr vert="horz" wrap="none" lIns="67500" tIns="33750" rIns="67500" bIns="33750" anchor="ctr" anchorCtr="0" compatLnSpc="0">
            <a:noAutofit/>
          </a:bodyPr>
          <a:lstStyle/>
          <a:p>
            <a:pPr marL="0" marR="0" lvl="0" indent="0" algn="l" defTabSz="685773"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-eureka</a:t>
            </a:r>
          </a:p>
          <a:p>
            <a:pPr marL="0" marR="0" lvl="0" indent="0" algn="l" defTabSz="685773"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-eureka-server</a:t>
            </a:r>
          </a:p>
          <a:p>
            <a:pPr marL="0" marR="0" lvl="0" indent="0" algn="l" defTabSz="685773"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-xxx</a:t>
            </a:r>
          </a:p>
          <a:p>
            <a:pPr marL="0" marR="0" lvl="0" indent="0" algn="l" defTabSz="685773" rtl="0" eaLnBrk="1" fontAlgn="auto" latinLnBrk="0" hangingPunct="0">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a:t>
            </a:r>
            <a:r>
              <a:rPr kumimoji="0" lang="en-US" sz="1500" b="0" i="0" u="none" strike="noStrike" kern="1200" cap="none" spc="0" normalizeH="0" baseline="0" noProof="0" dirty="0" err="1">
                <a:ln>
                  <a:noFill/>
                </a:ln>
                <a:solidFill>
                  <a:prstClr val="black"/>
                </a:solidFill>
                <a:effectLst/>
                <a:uLnTx/>
                <a:uFillTx/>
                <a:latin typeface="IBM Plex Sans" panose="020B0503050203000203" pitchFamily="34" charset="0"/>
                <a:ea typeface="Microsoft YaHei" pitchFamily="2"/>
                <a:cs typeface="Mangal" pitchFamily="2"/>
              </a:rPr>
              <a:t>etc</a:t>
            </a:r>
            <a:endParaRPr kumimoji="0" lang="en-US" sz="15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33611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200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a:xfrm>
            <a:off x="381000" y="571500"/>
            <a:ext cx="11430000" cy="533400"/>
          </a:xfrm>
        </p:spPr>
        <p:txBody>
          <a:bodyPr/>
          <a:lstStyle/>
          <a:p>
            <a:r>
              <a:rPr lang="en-US" dirty="0" err="1"/>
              <a:t>DevTools</a:t>
            </a:r>
            <a:endParaRPr lang="en-IN" dirty="0"/>
          </a:p>
        </p:txBody>
      </p:sp>
      <p:sp>
        <p:nvSpPr>
          <p:cNvPr id="8" name="Rectangle 7">
            <a:extLst>
              <a:ext uri="{FF2B5EF4-FFF2-40B4-BE49-F238E27FC236}">
                <a16:creationId xmlns:a16="http://schemas.microsoft.com/office/drawing/2014/main" id="{530C1578-0768-4908-9448-328E704DB83A}"/>
              </a:ext>
            </a:extLst>
          </p:cNvPr>
          <p:cNvSpPr/>
          <p:nvPr/>
        </p:nvSpPr>
        <p:spPr>
          <a:xfrm>
            <a:off x="381000" y="1374671"/>
            <a:ext cx="8763000" cy="707886"/>
          </a:xfrm>
          <a:prstGeom prst="rect">
            <a:avLst/>
          </a:prstGeom>
        </p:spPr>
        <p:txBody>
          <a:bodyPr wrap="square">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Optional dependency, included in lab solutions</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Automatically restarts application after most code changes</a:t>
            </a:r>
          </a:p>
        </p:txBody>
      </p:sp>
      <p:sp>
        <p:nvSpPr>
          <p:cNvPr id="9" name="Rectangle 24">
            <a:extLst>
              <a:ext uri="{FF2B5EF4-FFF2-40B4-BE49-F238E27FC236}">
                <a16:creationId xmlns:a16="http://schemas.microsoft.com/office/drawing/2014/main" id="{9230E9CD-A985-4628-A1AC-711AB18EE784}"/>
              </a:ext>
            </a:extLst>
          </p:cNvPr>
          <p:cNvSpPr/>
          <p:nvPr/>
        </p:nvSpPr>
        <p:spPr>
          <a:xfrm>
            <a:off x="1564860" y="2782620"/>
            <a:ext cx="8783100" cy="188082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67500" tIns="35100" rIns="67500" bIns="35100" anchor="ctr" anchorCtr="0" compatLnSpc="0">
            <a:noAutofit/>
          </a:bodyPr>
          <a:lstStyle/>
          <a:p>
            <a:pPr marL="0" marR="0" lvl="0" indent="0" algn="l" defTabSz="685773" rtl="0" eaLnBrk="1" fontAlgn="auto" latinLnBrk="0" hangingPunct="0">
              <a:lnSpc>
                <a:spcPct val="100000"/>
              </a:lnSpc>
              <a:spcBef>
                <a:spcPts val="0"/>
              </a:spcBef>
              <a:spcAft>
                <a:spcPts val="0"/>
              </a:spcAft>
              <a:buClrTx/>
              <a:buSzTx/>
              <a:buFontTx/>
              <a:buNone/>
              <a:tabLst/>
              <a:defRPr sz="1100">
                <a:latin typeface="Monaco" pitchFamily="49"/>
                <a:ea typeface="Monaco" pitchFamily="49"/>
                <a:cs typeface="Monaco" pitchFamily="49"/>
              </a:defRPr>
            </a:pPr>
            <a:r>
              <a:rPr kumimoji="0" lang="en-US" sz="1650" b="1" i="0" u="none" strike="noStrike" kern="1200" cap="none" spc="0" normalizeH="0" baseline="0" noProof="0">
                <a:ln>
                  <a:noFill/>
                </a:ln>
                <a:solidFill>
                  <a:srgbClr val="000099"/>
                </a:solidFill>
                <a:effectLst/>
                <a:uLnTx/>
                <a:uFillTx/>
                <a:latin typeface="IBM Plex Sans" panose="020B0503050203000203" pitchFamily="34" charset="0"/>
                <a:ea typeface="Monaco" pitchFamily="49"/>
                <a:cs typeface="Monaco" pitchFamily="49"/>
              </a:rPr>
              <a:t>&lt;!-- Allow for automatic restarts when classpath contents change. --&gt;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sz="2180" b="1" u="none">
                <a:solidFill>
                  <a:srgbClr val="666666"/>
                </a:solidFill>
                <a:latin typeface="Arial" pitchFamily="34"/>
                <a:ea typeface="Times-Roman" pitchFamily="16"/>
                <a:cs typeface="Times-Roman" pitchFamily="16"/>
              </a:defRPr>
            </a:pP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&lt;</a:t>
            </a:r>
            <a:r>
              <a:rPr kumimoji="0" lang="en-US" sz="1650" b="1" i="0" u="none" strike="noStrike" kern="1200" cap="none" spc="0" normalizeH="0" baseline="0" noProof="0">
                <a:ln>
                  <a:noFill/>
                </a:ln>
                <a:solidFill>
                  <a:srgbClr val="3F7F7F"/>
                </a:solidFill>
                <a:effectLst/>
                <a:uLnTx/>
                <a:uFillTx/>
                <a:latin typeface="IBM Plex Sans" panose="020B0503050203000203" pitchFamily="34" charset="0"/>
                <a:ea typeface="Monaco" pitchFamily="49"/>
                <a:cs typeface="Monaco" pitchFamily="49"/>
              </a:rPr>
              <a:t>dependency</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sz="2180" b="1" u="none">
                <a:solidFill>
                  <a:srgbClr val="666666"/>
                </a:solidFill>
                <a:latin typeface="Arial" pitchFamily="34"/>
                <a:ea typeface="Times-Roman" pitchFamily="16"/>
                <a:cs typeface="Times-Roman" pitchFamily="16"/>
              </a:defRPr>
            </a:pPr>
            <a:r>
              <a:rPr kumimoji="0" lang="en-US" sz="1650" b="1" i="0" u="none" strike="noStrike" kern="1200" cap="none" spc="0" normalizeH="0" baseline="0" noProof="0">
                <a:ln>
                  <a:noFill/>
                </a:ln>
                <a:solidFill>
                  <a:srgbClr val="000000"/>
                </a:solidFill>
                <a:effectLst/>
                <a:uLnTx/>
                <a:uFillTx/>
                <a:latin typeface="IBM Plex Sans" panose="020B0503050203000203" pitchFamily="34" charset="0"/>
                <a:ea typeface="Monaco" pitchFamily="49"/>
                <a:cs typeface="Monaco" pitchFamily="49"/>
              </a:rPr>
              <a:t>	</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&lt;</a:t>
            </a:r>
            <a:r>
              <a:rPr kumimoji="0" lang="en-US" sz="1650" b="1" i="0" u="none" strike="noStrike" kern="1200" cap="none" spc="0" normalizeH="0" baseline="0" noProof="0">
                <a:ln>
                  <a:noFill/>
                </a:ln>
                <a:solidFill>
                  <a:srgbClr val="3F7F7F"/>
                </a:solidFill>
                <a:effectLst/>
                <a:uLnTx/>
                <a:uFillTx/>
                <a:latin typeface="IBM Plex Sans" panose="020B0503050203000203" pitchFamily="34" charset="0"/>
                <a:ea typeface="Monaco" pitchFamily="49"/>
                <a:cs typeface="Monaco" pitchFamily="49"/>
              </a:rPr>
              <a:t>groupId</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&gt;</a:t>
            </a:r>
            <a:r>
              <a:rPr kumimoji="0" lang="en-US" sz="1650" b="1" i="0" u="none" strike="noStrike" kern="1200" cap="none" spc="0" normalizeH="0" baseline="0" noProof="0">
                <a:ln>
                  <a:noFill/>
                </a:ln>
                <a:solidFill>
                  <a:srgbClr val="000000"/>
                </a:solidFill>
                <a:effectLst/>
                <a:uLnTx/>
                <a:uFillTx/>
                <a:latin typeface="IBM Plex Sans" panose="020B0503050203000203" pitchFamily="34" charset="0"/>
                <a:ea typeface="Monaco" pitchFamily="49"/>
                <a:cs typeface="Monaco" pitchFamily="49"/>
              </a:rPr>
              <a:t>org.springframework.boot</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&lt;/</a:t>
            </a:r>
            <a:r>
              <a:rPr kumimoji="0" lang="en-US" sz="1650" b="1" i="0" u="none" strike="noStrike" kern="1200" cap="none" spc="0" normalizeH="0" baseline="0" noProof="0">
                <a:ln>
                  <a:noFill/>
                </a:ln>
                <a:solidFill>
                  <a:srgbClr val="3F7F7F"/>
                </a:solidFill>
                <a:effectLst/>
                <a:uLnTx/>
                <a:uFillTx/>
                <a:latin typeface="IBM Plex Sans" panose="020B0503050203000203" pitchFamily="34" charset="0"/>
                <a:ea typeface="Monaco" pitchFamily="49"/>
                <a:cs typeface="Monaco" pitchFamily="49"/>
              </a:rPr>
              <a:t>groupId</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sz="2180" b="1" u="none">
                <a:solidFill>
                  <a:srgbClr val="666666"/>
                </a:solidFill>
                <a:latin typeface="Arial" pitchFamily="34"/>
                <a:ea typeface="Times-Roman" pitchFamily="16"/>
                <a:cs typeface="Times-Roman" pitchFamily="16"/>
              </a:defRPr>
            </a:pPr>
            <a:r>
              <a:rPr kumimoji="0" lang="en-US" sz="1650" b="1" i="0" u="none" strike="noStrike" kern="1200" cap="none" spc="0" normalizeH="0" baseline="0" noProof="0">
                <a:ln>
                  <a:noFill/>
                </a:ln>
                <a:solidFill>
                  <a:srgbClr val="000000"/>
                </a:solidFill>
                <a:effectLst/>
                <a:uLnTx/>
                <a:uFillTx/>
                <a:latin typeface="IBM Plex Sans" panose="020B0503050203000203" pitchFamily="34" charset="0"/>
                <a:ea typeface="Monaco" pitchFamily="49"/>
                <a:cs typeface="Monaco" pitchFamily="49"/>
              </a:rPr>
              <a:t>	</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&lt;</a:t>
            </a:r>
            <a:r>
              <a:rPr kumimoji="0" lang="en-US" sz="1650" b="1" i="0" u="none" strike="noStrike" kern="1200" cap="none" spc="0" normalizeH="0" baseline="0" noProof="0">
                <a:ln>
                  <a:noFill/>
                </a:ln>
                <a:solidFill>
                  <a:srgbClr val="3F7F7F"/>
                </a:solidFill>
                <a:effectLst/>
                <a:uLnTx/>
                <a:uFillTx/>
                <a:latin typeface="IBM Plex Sans" panose="020B0503050203000203" pitchFamily="34" charset="0"/>
                <a:ea typeface="Monaco" pitchFamily="49"/>
                <a:cs typeface="Monaco" pitchFamily="49"/>
              </a:rPr>
              <a:t>artifactId</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&gt;</a:t>
            </a:r>
            <a:r>
              <a:rPr kumimoji="0" lang="en-US" sz="1650" b="1" i="0" u="none" strike="noStrike" kern="1200" cap="none" spc="0" normalizeH="0" baseline="0" noProof="0">
                <a:ln>
                  <a:noFill/>
                </a:ln>
                <a:solidFill>
                  <a:srgbClr val="000000"/>
                </a:solidFill>
                <a:effectLst/>
                <a:uLnTx/>
                <a:uFillTx/>
                <a:latin typeface="IBM Plex Sans" panose="020B0503050203000203" pitchFamily="34" charset="0"/>
                <a:ea typeface="Monaco" pitchFamily="49"/>
                <a:cs typeface="Monaco" pitchFamily="49"/>
              </a:rPr>
              <a:t>spring-boot-devtools</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&lt;/</a:t>
            </a:r>
            <a:r>
              <a:rPr kumimoji="0" lang="en-US" sz="1650" b="1" i="0" u="none" strike="noStrike" kern="1200" cap="none" spc="0" normalizeH="0" baseline="0" noProof="0">
                <a:ln>
                  <a:noFill/>
                </a:ln>
                <a:solidFill>
                  <a:srgbClr val="3F7F7F"/>
                </a:solidFill>
                <a:effectLst/>
                <a:uLnTx/>
                <a:uFillTx/>
                <a:latin typeface="IBM Plex Sans" panose="020B0503050203000203" pitchFamily="34" charset="0"/>
                <a:ea typeface="Monaco" pitchFamily="49"/>
                <a:cs typeface="Monaco" pitchFamily="49"/>
              </a:rPr>
              <a:t>artifactId</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sz="2180" b="1" u="none">
                <a:solidFill>
                  <a:srgbClr val="666666"/>
                </a:solidFill>
                <a:latin typeface="Arial" pitchFamily="34"/>
                <a:ea typeface="Times-Roman" pitchFamily="16"/>
                <a:cs typeface="Times-Roman" pitchFamily="16"/>
              </a:defRPr>
            </a:pPr>
            <a:r>
              <a:rPr kumimoji="0" lang="en-US" sz="1650" b="1" i="0" u="none" strike="noStrike" kern="1200" cap="none" spc="0" normalizeH="0" baseline="0" noProof="0">
                <a:ln>
                  <a:noFill/>
                </a:ln>
                <a:solidFill>
                  <a:srgbClr val="000000"/>
                </a:solidFill>
                <a:effectLst/>
                <a:uLnTx/>
                <a:uFillTx/>
                <a:latin typeface="IBM Plex Sans" panose="020B0503050203000203" pitchFamily="34" charset="0"/>
                <a:ea typeface="Monaco" pitchFamily="49"/>
                <a:cs typeface="Monaco" pitchFamily="49"/>
              </a:rPr>
              <a:t>	</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&lt;</a:t>
            </a:r>
            <a:r>
              <a:rPr kumimoji="0" lang="en-US" sz="1650" b="1" i="0" u="none" strike="noStrike" kern="1200" cap="none" spc="0" normalizeH="0" baseline="0" noProof="0">
                <a:ln>
                  <a:noFill/>
                </a:ln>
                <a:solidFill>
                  <a:srgbClr val="3F7F7F"/>
                </a:solidFill>
                <a:effectLst/>
                <a:uLnTx/>
                <a:uFillTx/>
                <a:latin typeface="IBM Plex Sans" panose="020B0503050203000203" pitchFamily="34" charset="0"/>
                <a:ea typeface="Monaco" pitchFamily="49"/>
                <a:cs typeface="Monaco" pitchFamily="49"/>
              </a:rPr>
              <a:t>optional</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&gt;</a:t>
            </a:r>
            <a:r>
              <a:rPr kumimoji="0" lang="en-US" sz="1650" b="1" i="0" u="none" strike="noStrike" kern="1200" cap="none" spc="0" normalizeH="0" baseline="0" noProof="0">
                <a:ln>
                  <a:noFill/>
                </a:ln>
                <a:solidFill>
                  <a:srgbClr val="000000"/>
                </a:solidFill>
                <a:effectLst/>
                <a:uLnTx/>
                <a:uFillTx/>
                <a:latin typeface="IBM Plex Sans" panose="020B0503050203000203" pitchFamily="34" charset="0"/>
                <a:ea typeface="Monaco" pitchFamily="49"/>
                <a:cs typeface="Monaco" pitchFamily="49"/>
              </a:rPr>
              <a:t>true</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&lt;/</a:t>
            </a:r>
            <a:r>
              <a:rPr kumimoji="0" lang="en-US" sz="1650" b="1" i="0" u="none" strike="noStrike" kern="1200" cap="none" spc="0" normalizeH="0" baseline="0" noProof="0">
                <a:ln>
                  <a:noFill/>
                </a:ln>
                <a:solidFill>
                  <a:srgbClr val="3F7F7F"/>
                </a:solidFill>
                <a:effectLst/>
                <a:uLnTx/>
                <a:uFillTx/>
                <a:latin typeface="IBM Plex Sans" panose="020B0503050203000203" pitchFamily="34" charset="0"/>
                <a:ea typeface="Monaco" pitchFamily="49"/>
                <a:cs typeface="Monaco" pitchFamily="49"/>
              </a:rPr>
              <a:t>optional</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&gt;</a:t>
            </a:r>
          </a:p>
          <a:p>
            <a:pPr marL="253790" marR="0" lvl="0" indent="-240020" algn="l" defTabSz="685773" rtl="0" eaLnBrk="1" fontAlgn="auto" latinLnBrk="0" hangingPunct="1">
              <a:lnSpc>
                <a:spcPct val="110000"/>
              </a:lnSpc>
              <a:spcBef>
                <a:spcPts val="0"/>
              </a:spcBef>
              <a:spcAft>
                <a:spcPts val="0"/>
              </a:spcAft>
              <a:buClrTx/>
              <a:buSzTx/>
              <a:buFontTx/>
              <a:buNone/>
              <a:tabLst>
                <a:tab pos="253790" algn="l"/>
                <a:tab pos="939562" algn="l"/>
                <a:tab pos="1625335" algn="l"/>
                <a:tab pos="2311107" algn="l"/>
                <a:tab pos="2996880" algn="l"/>
                <a:tab pos="3682653" algn="l"/>
                <a:tab pos="4368424" algn="l"/>
                <a:tab pos="5054197" algn="l"/>
                <a:tab pos="5739970" algn="l"/>
                <a:tab pos="6425743" algn="l"/>
                <a:tab pos="7111516" algn="l"/>
                <a:tab pos="7797288" algn="l"/>
              </a:tabLst>
              <a:defRPr sz="2180" b="1" u="none">
                <a:solidFill>
                  <a:srgbClr val="666666"/>
                </a:solidFill>
                <a:latin typeface="Arial" pitchFamily="34"/>
                <a:ea typeface="Times-Roman" pitchFamily="16"/>
                <a:cs typeface="Times-Roman" pitchFamily="16"/>
              </a:defRPr>
            </a:pP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&lt;/</a:t>
            </a:r>
            <a:r>
              <a:rPr kumimoji="0" lang="en-US" sz="1650" b="1" i="0" u="none" strike="noStrike" kern="1200" cap="none" spc="0" normalizeH="0" baseline="0" noProof="0">
                <a:ln>
                  <a:noFill/>
                </a:ln>
                <a:solidFill>
                  <a:srgbClr val="3F7F7F"/>
                </a:solidFill>
                <a:effectLst/>
                <a:uLnTx/>
                <a:uFillTx/>
                <a:latin typeface="IBM Plex Sans" panose="020B0503050203000203" pitchFamily="34" charset="0"/>
                <a:ea typeface="Monaco" pitchFamily="49"/>
                <a:cs typeface="Monaco" pitchFamily="49"/>
              </a:rPr>
              <a:t>dependency</a:t>
            </a:r>
            <a:r>
              <a:rPr kumimoji="0" lang="en-US" sz="1650" b="1" i="0" u="none" strike="noStrike" kern="1200" cap="none" spc="0" normalizeH="0" baseline="0" noProof="0">
                <a:ln>
                  <a:noFill/>
                </a:ln>
                <a:solidFill>
                  <a:srgbClr val="008080"/>
                </a:solidFill>
                <a:effectLst/>
                <a:uLnTx/>
                <a:uFillTx/>
                <a:latin typeface="IBM Plex Sans" panose="020B0503050203000203" pitchFamily="34" charset="0"/>
                <a:ea typeface="Monaco" pitchFamily="49"/>
                <a:cs typeface="Monaco" pitchFamily="49"/>
              </a:rPr>
              <a:t>&gt;</a:t>
            </a:r>
          </a:p>
        </p:txBody>
      </p:sp>
    </p:spTree>
    <p:extLst>
      <p:ext uri="{BB962C8B-B14F-4D97-AF65-F5344CB8AC3E}">
        <p14:creationId xmlns:p14="http://schemas.microsoft.com/office/powerpoint/2010/main" val="142423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3"/>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a:t>
            </a:r>
          </a:p>
          <a:p>
            <a:endParaRPr lang="en-US"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Spring Cloud is a sub-project within Spring IO Umbrella</a:t>
            </a:r>
          </a:p>
          <a:p>
            <a:pPr marL="476231" marR="0" lvl="1" indent="-285739" algn="l" defTabSz="914363" rtl="0" eaLnBrk="1" fontAlgn="auto" latinLnBrk="0" hangingPunct="1">
              <a:lnSpc>
                <a:spcPct val="105000"/>
              </a:lnSpc>
              <a:spcBef>
                <a:spcPts val="500"/>
              </a:spcBef>
              <a:spcAft>
                <a:spcPts val="0"/>
              </a:spcAft>
              <a:buClrTx/>
              <a:buSzTx/>
              <a:buFont typeface="Courier New" panose="02070309020205020404" pitchFamily="49" charset="0"/>
              <a:buChar char="o"/>
              <a:tabLst/>
              <a:defRPr/>
            </a:pPr>
            <a:r>
              <a:rPr kumimoji="0" lang="en-US" sz="1667" b="0" i="0" u="none" strike="noStrike" kern="1200" cap="none" spc="0" normalizeH="0" baseline="0" noProof="0" dirty="0">
                <a:ln>
                  <a:noFill/>
                </a:ln>
                <a:solidFill>
                  <a:srgbClr val="000000"/>
                </a:solidFill>
                <a:effectLst/>
                <a:uLnTx/>
                <a:uFillTx/>
                <a:latin typeface="IBM Plex Sans" charset="0"/>
              </a:rPr>
              <a:t>And is itself an umbrella project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Spring Cloud addresses common patterns in distributed computing</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Spring Cloud enables easy use of Netflix libraries</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Spring Cloud is based on Spring Boot</a:t>
            </a:r>
          </a:p>
        </p:txBody>
      </p:sp>
    </p:spTree>
    <p:extLst>
      <p:ext uri="{BB962C8B-B14F-4D97-AF65-F5344CB8AC3E}">
        <p14:creationId xmlns:p14="http://schemas.microsoft.com/office/powerpoint/2010/main" val="3155714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317034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Understand the concepts of Spring Cloud</a:t>
            </a:r>
            <a:endParaRPr kumimoji="0" lang="en-US" sz="1667" b="0" i="0" u="none" strike="noStrike" kern="1200" cap="none" spc="0" normalizeH="0" baseline="0" noProof="0" dirty="0">
              <a:ln>
                <a:noFill/>
              </a:ln>
              <a:solidFill>
                <a:srgbClr val="FF0000"/>
              </a:solidFill>
              <a:effectLst/>
              <a:uLnTx/>
              <a:uFillTx/>
              <a:latin typeface="IBM Plex Sans" charset="0"/>
            </a:endParaRP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endParaRPr kumimoji="0" lang="en-US" sz="1667" b="0" i="0" u="none" strike="noStrike" kern="1200" cap="none" spc="0" normalizeH="0" baseline="0" noProof="0" dirty="0">
              <a:ln>
                <a:noFill/>
              </a:ln>
              <a:solidFill>
                <a:srgbClr val="FF0000"/>
              </a:solidFill>
              <a:effectLst/>
              <a:uLnTx/>
              <a:uFillTx/>
              <a:latin typeface="IBM Plex Sans" charset="0"/>
            </a:endParaRP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a:t>
            </a:r>
            <a:endParaRPr lang="en-IN" dirty="0"/>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nvGraphicFramePr>
        <p:xfrm>
          <a:off x="3302000" y="1714500"/>
          <a:ext cx="8509000" cy="1420812"/>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u="none" strike="noStrike" cap="none" normalizeH="0" baseline="0" dirty="0">
                          <a:ln>
                            <a:noFill/>
                          </a:ln>
                          <a:effectLst/>
                          <a:latin typeface="IBM Plex Sans" panose="020B0503050203000203" pitchFamily="34" charset="0"/>
                        </a:rPr>
                        <a:t>Spring Framework</a:t>
                      </a:r>
                      <a:endParaRPr kumimoji="0" lang="en-US" altLang="en-US" sz="17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190500" marR="76200" marT="38100" marB="381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Spring Cloud Umbrella</a:t>
                      </a:r>
                    </a:p>
                  </a:txBody>
                  <a:tcPr marL="190500" marR="76200" marT="38100" marB="38100" anchor="ctr" horzOverflow="overflow"/>
                </a:tc>
                <a:extLst>
                  <a:ext uri="{0D108BD9-81ED-4DB2-BD59-A6C34878D82A}">
                    <a16:rowId xmlns:a16="http://schemas.microsoft.com/office/drawing/2014/main" val="3187827419"/>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Netflix OSS</a:t>
                      </a:r>
                      <a:endPar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190500" marR="76200" marT="38100" marB="38100" anchor="ctr" horzOverflow="overflow"/>
                </a:tc>
                <a:extLst>
                  <a:ext uri="{0D108BD9-81ED-4DB2-BD59-A6C34878D82A}">
                    <a16:rowId xmlns:a16="http://schemas.microsoft.com/office/drawing/2014/main" val="3280213090"/>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Spring Cloud</a:t>
            </a:r>
            <a:br>
              <a:rPr lang="en-US" dirty="0"/>
            </a:br>
            <a:br>
              <a:rPr lang="en-US" dirty="0"/>
            </a:br>
            <a:r>
              <a:rPr lang="en-US" sz="3333" dirty="0"/>
              <a:t>Addressing issues found in Cloud Native applications</a:t>
            </a:r>
            <a:br>
              <a:rPr lang="en-US" sz="3333" dirty="0"/>
            </a:br>
            <a:br>
              <a:rPr lang="en-US" sz="3333" dirty="0"/>
            </a:br>
            <a:r>
              <a:rPr lang="en-US" sz="3333" dirty="0"/>
              <a:t>Spring/Spring IO/Spring Cloud</a:t>
            </a:r>
            <a:br>
              <a:rPr lang="en-US" sz="3333" dirty="0"/>
            </a:br>
            <a:endParaRPr lang="en-US" sz="3333" dirty="0"/>
          </a:p>
        </p:txBody>
      </p:sp>
      <p:pic>
        <p:nvPicPr>
          <p:cNvPr id="6" name="Picture 5" descr="A picture containing drawing&#10;&#10;Description automatically generated">
            <a:extLst>
              <a:ext uri="{FF2B5EF4-FFF2-40B4-BE49-F238E27FC236}">
                <a16:creationId xmlns:a16="http://schemas.microsoft.com/office/drawing/2014/main" id="{ACCF5488-8B64-42C5-A654-044C84ED4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310" y="1945113"/>
            <a:ext cx="3869265" cy="2644093"/>
          </a:xfrm>
          <a:prstGeom prst="rect">
            <a:avLst/>
          </a:prstGeom>
        </p:spPr>
      </p:pic>
    </p:spTree>
    <p:extLst>
      <p:ext uri="{BB962C8B-B14F-4D97-AF65-F5344CB8AC3E}">
        <p14:creationId xmlns:p14="http://schemas.microsoft.com/office/powerpoint/2010/main" val="345396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Cloud Origins</a:t>
            </a:r>
          </a:p>
        </p:txBody>
      </p:sp>
      <p:sp>
        <p:nvSpPr>
          <p:cNvPr id="3" name="Rectangle 2">
            <a:extLst>
              <a:ext uri="{FF2B5EF4-FFF2-40B4-BE49-F238E27FC236}">
                <a16:creationId xmlns:a16="http://schemas.microsoft.com/office/drawing/2014/main" id="{ED1F9CFF-C14B-4F60-84E0-DC92485E5472}"/>
              </a:ext>
            </a:extLst>
          </p:cNvPr>
          <p:cNvSpPr/>
          <p:nvPr/>
        </p:nvSpPr>
        <p:spPr>
          <a:xfrm>
            <a:off x="386195" y="1341120"/>
            <a:ext cx="10167505" cy="1861856"/>
          </a:xfrm>
          <a:prstGeom prst="rect">
            <a:avLst/>
          </a:prstGeom>
        </p:spPr>
        <p:txBody>
          <a:bodyPr wrap="square">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First, there was the Spring Framework (2004)</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IN"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Alternative to low-level JEE approaches</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Next, Spring sub-projects emerged (2006 - present)</a:t>
            </a:r>
          </a:p>
          <a:p>
            <a:pPr marL="742920" marR="0" lvl="1" indent="-285739" algn="l" defTabSz="914363"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IN" sz="18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Spring Security, Web Flow, Integration, Batch, Web Services, XD, Social, Data, Boot, Session, and so on</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Organized under Spring IO umbrella:</a:t>
            </a:r>
          </a:p>
        </p:txBody>
      </p:sp>
      <p:pic>
        <p:nvPicPr>
          <p:cNvPr id="38" name="Picture 37">
            <a:extLst>
              <a:ext uri="{FF2B5EF4-FFF2-40B4-BE49-F238E27FC236}">
                <a16:creationId xmlns:a16="http://schemas.microsoft.com/office/drawing/2014/main" id="{4819EEA0-77D8-4FD6-9AC5-894AF66718DF}"/>
              </a:ext>
            </a:extLst>
          </p:cNvPr>
          <p:cNvPicPr>
            <a:picLocks noChangeAspect="1"/>
          </p:cNvPicPr>
          <p:nvPr/>
        </p:nvPicPr>
        <p:blipFill>
          <a:blip r:embed="rId3">
            <a:lum/>
            <a:alphaModFix/>
          </a:blip>
          <a:srcRect/>
          <a:stretch>
            <a:fillRect/>
          </a:stretch>
        </p:blipFill>
        <p:spPr>
          <a:xfrm>
            <a:off x="2899470" y="3771900"/>
            <a:ext cx="6377940" cy="481680"/>
          </a:xfrm>
          <a:prstGeom prst="rect">
            <a:avLst/>
          </a:prstGeom>
          <a:noFill/>
          <a:ln>
            <a:noFill/>
          </a:ln>
        </p:spPr>
      </p:pic>
      <p:sp>
        <p:nvSpPr>
          <p:cNvPr id="39" name="TextBox 38">
            <a:extLst>
              <a:ext uri="{FF2B5EF4-FFF2-40B4-BE49-F238E27FC236}">
                <a16:creationId xmlns:a16="http://schemas.microsoft.com/office/drawing/2014/main" id="{E04D1DE2-ED3F-4CDF-93A5-F2D0FE81EFAB}"/>
              </a:ext>
            </a:extLst>
          </p:cNvPr>
          <p:cNvSpPr txBox="1"/>
          <p:nvPr/>
        </p:nvSpPr>
        <p:spPr>
          <a:xfrm>
            <a:off x="4536204" y="4705290"/>
            <a:ext cx="601575"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Mobile</a:t>
            </a:r>
          </a:p>
        </p:txBody>
      </p:sp>
      <p:pic>
        <p:nvPicPr>
          <p:cNvPr id="40" name="Picture 39">
            <a:extLst>
              <a:ext uri="{FF2B5EF4-FFF2-40B4-BE49-F238E27FC236}">
                <a16:creationId xmlns:a16="http://schemas.microsoft.com/office/drawing/2014/main" id="{9B6E65AD-E750-4B6C-B5A1-0CE60B7C21F8}"/>
              </a:ext>
            </a:extLst>
          </p:cNvPr>
          <p:cNvPicPr>
            <a:picLocks noChangeAspect="1"/>
          </p:cNvPicPr>
          <p:nvPr/>
        </p:nvPicPr>
        <p:blipFill>
          <a:blip r:embed="rId4">
            <a:lum/>
            <a:alphaModFix/>
          </a:blip>
          <a:srcRect/>
          <a:stretch>
            <a:fillRect/>
          </a:stretch>
        </p:blipFill>
        <p:spPr>
          <a:xfrm>
            <a:off x="6137849" y="5090580"/>
            <a:ext cx="444420" cy="450630"/>
          </a:xfrm>
          <a:prstGeom prst="rect">
            <a:avLst/>
          </a:prstGeom>
          <a:noFill/>
          <a:ln>
            <a:noFill/>
          </a:ln>
        </p:spPr>
      </p:pic>
      <p:pic>
        <p:nvPicPr>
          <p:cNvPr id="41" name="Picture 40">
            <a:extLst>
              <a:ext uri="{FF2B5EF4-FFF2-40B4-BE49-F238E27FC236}">
                <a16:creationId xmlns:a16="http://schemas.microsoft.com/office/drawing/2014/main" id="{80FE29C1-F79C-4252-84A8-6562B331A751}"/>
              </a:ext>
            </a:extLst>
          </p:cNvPr>
          <p:cNvPicPr>
            <a:picLocks noChangeAspect="1"/>
          </p:cNvPicPr>
          <p:nvPr/>
        </p:nvPicPr>
        <p:blipFill>
          <a:blip r:embed="rId5">
            <a:lum/>
            <a:alphaModFix/>
          </a:blip>
          <a:srcRect/>
          <a:stretch>
            <a:fillRect/>
          </a:stretch>
        </p:blipFill>
        <p:spPr>
          <a:xfrm>
            <a:off x="4049940" y="4266540"/>
            <a:ext cx="444420" cy="450360"/>
          </a:xfrm>
          <a:prstGeom prst="rect">
            <a:avLst/>
          </a:prstGeom>
          <a:noFill/>
          <a:ln>
            <a:noFill/>
          </a:ln>
        </p:spPr>
      </p:pic>
      <p:pic>
        <p:nvPicPr>
          <p:cNvPr id="42" name="Picture 41">
            <a:extLst>
              <a:ext uri="{FF2B5EF4-FFF2-40B4-BE49-F238E27FC236}">
                <a16:creationId xmlns:a16="http://schemas.microsoft.com/office/drawing/2014/main" id="{585C9DB7-F3DC-4579-8A34-AE03955291AA}"/>
              </a:ext>
            </a:extLst>
          </p:cNvPr>
          <p:cNvPicPr>
            <a:picLocks noChangeAspect="1"/>
          </p:cNvPicPr>
          <p:nvPr/>
        </p:nvPicPr>
        <p:blipFill>
          <a:blip r:embed="rId6">
            <a:lum/>
            <a:alphaModFix/>
          </a:blip>
          <a:srcRect/>
          <a:stretch>
            <a:fillRect/>
          </a:stretch>
        </p:blipFill>
        <p:spPr>
          <a:xfrm>
            <a:off x="6455910" y="4266540"/>
            <a:ext cx="444420" cy="450360"/>
          </a:xfrm>
          <a:prstGeom prst="rect">
            <a:avLst/>
          </a:prstGeom>
          <a:noFill/>
          <a:ln>
            <a:noFill/>
          </a:ln>
        </p:spPr>
      </p:pic>
      <p:pic>
        <p:nvPicPr>
          <p:cNvPr id="43" name="Picture 42">
            <a:extLst>
              <a:ext uri="{FF2B5EF4-FFF2-40B4-BE49-F238E27FC236}">
                <a16:creationId xmlns:a16="http://schemas.microsoft.com/office/drawing/2014/main" id="{50A554D9-8083-4FEA-8E7D-5C030A310E82}"/>
              </a:ext>
            </a:extLst>
          </p:cNvPr>
          <p:cNvPicPr>
            <a:picLocks noChangeAspect="1"/>
          </p:cNvPicPr>
          <p:nvPr/>
        </p:nvPicPr>
        <p:blipFill>
          <a:blip r:embed="rId7">
            <a:lum/>
            <a:alphaModFix/>
          </a:blip>
          <a:srcRect/>
          <a:stretch>
            <a:fillRect/>
          </a:stretch>
        </p:blipFill>
        <p:spPr>
          <a:xfrm>
            <a:off x="5510370" y="5090580"/>
            <a:ext cx="444690" cy="450630"/>
          </a:xfrm>
          <a:prstGeom prst="rect">
            <a:avLst/>
          </a:prstGeom>
          <a:noFill/>
          <a:ln>
            <a:noFill/>
          </a:ln>
        </p:spPr>
      </p:pic>
      <p:pic>
        <p:nvPicPr>
          <p:cNvPr id="44" name="Picture 43">
            <a:extLst>
              <a:ext uri="{FF2B5EF4-FFF2-40B4-BE49-F238E27FC236}">
                <a16:creationId xmlns:a16="http://schemas.microsoft.com/office/drawing/2014/main" id="{7032BCDA-CE33-4EDF-AC34-6D3B91EAD315}"/>
              </a:ext>
            </a:extLst>
          </p:cNvPr>
          <p:cNvPicPr>
            <a:picLocks noChangeAspect="1"/>
          </p:cNvPicPr>
          <p:nvPr/>
        </p:nvPicPr>
        <p:blipFill>
          <a:blip r:embed="rId8">
            <a:lum/>
            <a:alphaModFix/>
          </a:blip>
          <a:srcRect/>
          <a:stretch>
            <a:fillRect/>
          </a:stretch>
        </p:blipFill>
        <p:spPr>
          <a:xfrm>
            <a:off x="3933300" y="5090580"/>
            <a:ext cx="444690" cy="450360"/>
          </a:xfrm>
          <a:prstGeom prst="rect">
            <a:avLst/>
          </a:prstGeom>
          <a:noFill/>
          <a:ln>
            <a:noFill/>
          </a:ln>
        </p:spPr>
      </p:pic>
      <p:pic>
        <p:nvPicPr>
          <p:cNvPr id="45" name="Picture 44">
            <a:extLst>
              <a:ext uri="{FF2B5EF4-FFF2-40B4-BE49-F238E27FC236}">
                <a16:creationId xmlns:a16="http://schemas.microsoft.com/office/drawing/2014/main" id="{9B3C097D-E1FB-4137-AA68-5AE960C1108E}"/>
              </a:ext>
            </a:extLst>
          </p:cNvPr>
          <p:cNvPicPr>
            <a:picLocks noChangeAspect="1"/>
          </p:cNvPicPr>
          <p:nvPr/>
        </p:nvPicPr>
        <p:blipFill>
          <a:blip r:embed="rId9">
            <a:lum/>
            <a:alphaModFix/>
          </a:blip>
          <a:srcRect/>
          <a:stretch>
            <a:fillRect/>
          </a:stretch>
        </p:blipFill>
        <p:spPr>
          <a:xfrm>
            <a:off x="5830320" y="4266540"/>
            <a:ext cx="444420" cy="450360"/>
          </a:xfrm>
          <a:prstGeom prst="rect">
            <a:avLst/>
          </a:prstGeom>
          <a:noFill/>
          <a:ln>
            <a:noFill/>
          </a:ln>
        </p:spPr>
      </p:pic>
      <p:pic>
        <p:nvPicPr>
          <p:cNvPr id="46" name="Picture 45">
            <a:extLst>
              <a:ext uri="{FF2B5EF4-FFF2-40B4-BE49-F238E27FC236}">
                <a16:creationId xmlns:a16="http://schemas.microsoft.com/office/drawing/2014/main" id="{D6892D5C-7CEA-4ACC-9384-630DA1AB69E3}"/>
              </a:ext>
            </a:extLst>
          </p:cNvPr>
          <p:cNvPicPr>
            <a:picLocks noChangeAspect="1"/>
          </p:cNvPicPr>
          <p:nvPr/>
        </p:nvPicPr>
        <p:blipFill>
          <a:blip r:embed="rId10">
            <a:lum/>
            <a:alphaModFix/>
          </a:blip>
          <a:srcRect/>
          <a:stretch>
            <a:fillRect/>
          </a:stretch>
        </p:blipFill>
        <p:spPr>
          <a:xfrm>
            <a:off x="6774780" y="5090580"/>
            <a:ext cx="444420" cy="450630"/>
          </a:xfrm>
          <a:prstGeom prst="rect">
            <a:avLst/>
          </a:prstGeom>
          <a:noFill/>
          <a:ln>
            <a:noFill/>
          </a:ln>
        </p:spPr>
      </p:pic>
      <p:pic>
        <p:nvPicPr>
          <p:cNvPr id="47" name="Picture 46">
            <a:extLst>
              <a:ext uri="{FF2B5EF4-FFF2-40B4-BE49-F238E27FC236}">
                <a16:creationId xmlns:a16="http://schemas.microsoft.com/office/drawing/2014/main" id="{868CD322-B2A1-4CB1-9A1C-38C15ADA2A8E}"/>
              </a:ext>
            </a:extLst>
          </p:cNvPr>
          <p:cNvPicPr>
            <a:picLocks noChangeAspect="1"/>
          </p:cNvPicPr>
          <p:nvPr/>
        </p:nvPicPr>
        <p:blipFill>
          <a:blip r:embed="rId11">
            <a:lum/>
            <a:alphaModFix/>
          </a:blip>
          <a:srcRect/>
          <a:stretch>
            <a:fillRect/>
          </a:stretch>
        </p:blipFill>
        <p:spPr>
          <a:xfrm>
            <a:off x="7066380" y="4266540"/>
            <a:ext cx="444690" cy="450360"/>
          </a:xfrm>
          <a:prstGeom prst="rect">
            <a:avLst/>
          </a:prstGeom>
          <a:noFill/>
          <a:ln>
            <a:noFill/>
          </a:ln>
        </p:spPr>
      </p:pic>
      <p:pic>
        <p:nvPicPr>
          <p:cNvPr id="48" name="Picture 47">
            <a:extLst>
              <a:ext uri="{FF2B5EF4-FFF2-40B4-BE49-F238E27FC236}">
                <a16:creationId xmlns:a16="http://schemas.microsoft.com/office/drawing/2014/main" id="{F7E7BC7A-AD8E-4F18-8107-1FDD8F7E240C}"/>
              </a:ext>
            </a:extLst>
          </p:cNvPr>
          <p:cNvPicPr>
            <a:picLocks noChangeAspect="1"/>
          </p:cNvPicPr>
          <p:nvPr/>
        </p:nvPicPr>
        <p:blipFill>
          <a:blip r:embed="rId12">
            <a:lum/>
            <a:alphaModFix/>
          </a:blip>
          <a:srcRect/>
          <a:stretch>
            <a:fillRect/>
          </a:stretch>
        </p:blipFill>
        <p:spPr>
          <a:xfrm>
            <a:off x="4628550" y="4266540"/>
            <a:ext cx="444690" cy="450360"/>
          </a:xfrm>
          <a:prstGeom prst="rect">
            <a:avLst/>
          </a:prstGeom>
          <a:noFill/>
          <a:ln>
            <a:noFill/>
          </a:ln>
        </p:spPr>
      </p:pic>
      <p:pic>
        <p:nvPicPr>
          <p:cNvPr id="49" name="Picture 48">
            <a:extLst>
              <a:ext uri="{FF2B5EF4-FFF2-40B4-BE49-F238E27FC236}">
                <a16:creationId xmlns:a16="http://schemas.microsoft.com/office/drawing/2014/main" id="{BB63EA28-0C2E-438C-BD98-DCA5F16AB5B4}"/>
              </a:ext>
            </a:extLst>
          </p:cNvPr>
          <p:cNvPicPr>
            <a:picLocks noChangeAspect="1"/>
          </p:cNvPicPr>
          <p:nvPr/>
        </p:nvPicPr>
        <p:blipFill>
          <a:blip r:embed="rId13">
            <a:lum/>
            <a:alphaModFix/>
          </a:blip>
          <a:srcRect/>
          <a:stretch>
            <a:fillRect/>
          </a:stretch>
        </p:blipFill>
        <p:spPr>
          <a:xfrm>
            <a:off x="3464040" y="4266540"/>
            <a:ext cx="444420" cy="450360"/>
          </a:xfrm>
          <a:prstGeom prst="rect">
            <a:avLst/>
          </a:prstGeom>
          <a:noFill/>
          <a:ln>
            <a:noFill/>
          </a:ln>
        </p:spPr>
      </p:pic>
      <p:pic>
        <p:nvPicPr>
          <p:cNvPr id="50" name="Picture 49">
            <a:extLst>
              <a:ext uri="{FF2B5EF4-FFF2-40B4-BE49-F238E27FC236}">
                <a16:creationId xmlns:a16="http://schemas.microsoft.com/office/drawing/2014/main" id="{D726D48B-9F6A-4AC6-A065-89B992602EB1}"/>
              </a:ext>
            </a:extLst>
          </p:cNvPr>
          <p:cNvPicPr>
            <a:picLocks noChangeAspect="1"/>
          </p:cNvPicPr>
          <p:nvPr/>
        </p:nvPicPr>
        <p:blipFill>
          <a:blip r:embed="rId14">
            <a:lum/>
            <a:alphaModFix/>
          </a:blip>
          <a:srcRect/>
          <a:stretch>
            <a:fillRect/>
          </a:stretch>
        </p:blipFill>
        <p:spPr>
          <a:xfrm>
            <a:off x="5184209" y="4266540"/>
            <a:ext cx="444420" cy="450360"/>
          </a:xfrm>
          <a:prstGeom prst="rect">
            <a:avLst/>
          </a:prstGeom>
          <a:noFill/>
          <a:ln>
            <a:noFill/>
          </a:ln>
        </p:spPr>
      </p:pic>
      <p:pic>
        <p:nvPicPr>
          <p:cNvPr id="51" name="Picture 50">
            <a:extLst>
              <a:ext uri="{FF2B5EF4-FFF2-40B4-BE49-F238E27FC236}">
                <a16:creationId xmlns:a16="http://schemas.microsoft.com/office/drawing/2014/main" id="{89F89163-D1FD-4EB7-9F1A-8374814C3B26}"/>
              </a:ext>
            </a:extLst>
          </p:cNvPr>
          <p:cNvPicPr>
            <a:picLocks noChangeAspect="1"/>
          </p:cNvPicPr>
          <p:nvPr/>
        </p:nvPicPr>
        <p:blipFill>
          <a:blip r:embed="rId15">
            <a:lum/>
            <a:alphaModFix/>
          </a:blip>
          <a:srcRect/>
          <a:stretch>
            <a:fillRect/>
          </a:stretch>
        </p:blipFill>
        <p:spPr>
          <a:xfrm>
            <a:off x="8550300" y="4266540"/>
            <a:ext cx="444690" cy="450630"/>
          </a:xfrm>
          <a:prstGeom prst="rect">
            <a:avLst/>
          </a:prstGeom>
          <a:noFill/>
          <a:ln>
            <a:noFill/>
          </a:ln>
        </p:spPr>
      </p:pic>
      <p:pic>
        <p:nvPicPr>
          <p:cNvPr id="52" name="Picture 51">
            <a:extLst>
              <a:ext uri="{FF2B5EF4-FFF2-40B4-BE49-F238E27FC236}">
                <a16:creationId xmlns:a16="http://schemas.microsoft.com/office/drawing/2014/main" id="{E1CEAFF0-E16E-4231-BAF3-A24651E7FBCE}"/>
              </a:ext>
            </a:extLst>
          </p:cNvPr>
          <p:cNvPicPr>
            <a:picLocks noChangeAspect="1"/>
          </p:cNvPicPr>
          <p:nvPr/>
        </p:nvPicPr>
        <p:blipFill>
          <a:blip r:embed="rId16">
            <a:lum/>
            <a:alphaModFix/>
          </a:blip>
          <a:srcRect/>
          <a:stretch>
            <a:fillRect/>
          </a:stretch>
        </p:blipFill>
        <p:spPr>
          <a:xfrm>
            <a:off x="7830750" y="4266540"/>
            <a:ext cx="444690" cy="450360"/>
          </a:xfrm>
          <a:prstGeom prst="rect">
            <a:avLst/>
          </a:prstGeom>
          <a:noFill/>
          <a:ln>
            <a:noFill/>
          </a:ln>
        </p:spPr>
      </p:pic>
      <p:pic>
        <p:nvPicPr>
          <p:cNvPr id="53" name="Picture 52">
            <a:extLst>
              <a:ext uri="{FF2B5EF4-FFF2-40B4-BE49-F238E27FC236}">
                <a16:creationId xmlns:a16="http://schemas.microsoft.com/office/drawing/2014/main" id="{C2E25060-6118-4CB6-AF8B-8B8EE1EDCD61}"/>
              </a:ext>
            </a:extLst>
          </p:cNvPr>
          <p:cNvPicPr>
            <a:picLocks noChangeAspect="1"/>
          </p:cNvPicPr>
          <p:nvPr/>
        </p:nvPicPr>
        <p:blipFill>
          <a:blip r:embed="rId17">
            <a:lum/>
            <a:alphaModFix/>
          </a:blip>
          <a:srcRect/>
          <a:stretch>
            <a:fillRect/>
          </a:stretch>
        </p:blipFill>
        <p:spPr>
          <a:xfrm>
            <a:off x="4656630" y="5090580"/>
            <a:ext cx="444420" cy="450360"/>
          </a:xfrm>
          <a:prstGeom prst="rect">
            <a:avLst/>
          </a:prstGeom>
          <a:noFill/>
          <a:ln>
            <a:noFill/>
          </a:ln>
        </p:spPr>
      </p:pic>
      <p:sp>
        <p:nvSpPr>
          <p:cNvPr id="54" name="TextBox 53">
            <a:extLst>
              <a:ext uri="{FF2B5EF4-FFF2-40B4-BE49-F238E27FC236}">
                <a16:creationId xmlns:a16="http://schemas.microsoft.com/office/drawing/2014/main" id="{CBC00E37-0894-447E-96F0-764AD97D1424}"/>
              </a:ext>
            </a:extLst>
          </p:cNvPr>
          <p:cNvSpPr txBox="1"/>
          <p:nvPr/>
        </p:nvSpPr>
        <p:spPr>
          <a:xfrm>
            <a:off x="5593222" y="4705290"/>
            <a:ext cx="921854" cy="468269"/>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Spring</a:t>
            </a:r>
          </a:p>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Framework</a:t>
            </a:r>
          </a:p>
        </p:txBody>
      </p:sp>
      <p:sp>
        <p:nvSpPr>
          <p:cNvPr id="55" name="TextBox 54">
            <a:extLst>
              <a:ext uri="{FF2B5EF4-FFF2-40B4-BE49-F238E27FC236}">
                <a16:creationId xmlns:a16="http://schemas.microsoft.com/office/drawing/2014/main" id="{67EDA7CA-E6DC-42B0-83A2-DE78D97ED2BA}"/>
              </a:ext>
            </a:extLst>
          </p:cNvPr>
          <p:cNvSpPr txBox="1"/>
          <p:nvPr/>
        </p:nvSpPr>
        <p:spPr>
          <a:xfrm>
            <a:off x="6595875" y="5530680"/>
            <a:ext cx="818429"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HATEOAS</a:t>
            </a:r>
          </a:p>
        </p:txBody>
      </p:sp>
      <p:sp>
        <p:nvSpPr>
          <p:cNvPr id="56" name="TextBox 55">
            <a:extLst>
              <a:ext uri="{FF2B5EF4-FFF2-40B4-BE49-F238E27FC236}">
                <a16:creationId xmlns:a16="http://schemas.microsoft.com/office/drawing/2014/main" id="{C762DE6F-734B-467C-80A6-33FE3BF19BFC}"/>
              </a:ext>
            </a:extLst>
          </p:cNvPr>
          <p:cNvSpPr txBox="1"/>
          <p:nvPr/>
        </p:nvSpPr>
        <p:spPr>
          <a:xfrm>
            <a:off x="6055127" y="5530680"/>
            <a:ext cx="562076"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AMQP</a:t>
            </a:r>
          </a:p>
        </p:txBody>
      </p:sp>
      <p:sp>
        <p:nvSpPr>
          <p:cNvPr id="57" name="TextBox 56">
            <a:extLst>
              <a:ext uri="{FF2B5EF4-FFF2-40B4-BE49-F238E27FC236}">
                <a16:creationId xmlns:a16="http://schemas.microsoft.com/office/drawing/2014/main" id="{FFF541C8-439C-476D-A8FB-C7445D9BAC17}"/>
              </a:ext>
            </a:extLst>
          </p:cNvPr>
          <p:cNvSpPr txBox="1"/>
          <p:nvPr/>
        </p:nvSpPr>
        <p:spPr>
          <a:xfrm>
            <a:off x="3344281" y="4705290"/>
            <a:ext cx="675569"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Reactor</a:t>
            </a:r>
          </a:p>
        </p:txBody>
      </p:sp>
      <p:sp>
        <p:nvSpPr>
          <p:cNvPr id="58" name="TextBox 57">
            <a:extLst>
              <a:ext uri="{FF2B5EF4-FFF2-40B4-BE49-F238E27FC236}">
                <a16:creationId xmlns:a16="http://schemas.microsoft.com/office/drawing/2014/main" id="{9BD9D0C1-BD20-4324-89E4-B0ACDC45E1EA}"/>
              </a:ext>
            </a:extLst>
          </p:cNvPr>
          <p:cNvSpPr txBox="1"/>
          <p:nvPr/>
        </p:nvSpPr>
        <p:spPr>
          <a:xfrm>
            <a:off x="6842093" y="4705290"/>
            <a:ext cx="909736"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Integration</a:t>
            </a:r>
          </a:p>
        </p:txBody>
      </p:sp>
      <p:sp>
        <p:nvSpPr>
          <p:cNvPr id="59" name="TextBox 58">
            <a:extLst>
              <a:ext uri="{FF2B5EF4-FFF2-40B4-BE49-F238E27FC236}">
                <a16:creationId xmlns:a16="http://schemas.microsoft.com/office/drawing/2014/main" id="{73B3BE1E-5F5C-4CBF-85D1-107E4B43028A}"/>
              </a:ext>
            </a:extLst>
          </p:cNvPr>
          <p:cNvSpPr txBox="1"/>
          <p:nvPr/>
        </p:nvSpPr>
        <p:spPr>
          <a:xfrm>
            <a:off x="6397624" y="4705290"/>
            <a:ext cx="537775"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Batch</a:t>
            </a:r>
          </a:p>
        </p:txBody>
      </p:sp>
      <p:sp>
        <p:nvSpPr>
          <p:cNvPr id="60" name="TextBox 59">
            <a:extLst>
              <a:ext uri="{FF2B5EF4-FFF2-40B4-BE49-F238E27FC236}">
                <a16:creationId xmlns:a16="http://schemas.microsoft.com/office/drawing/2014/main" id="{09FDC113-B1DB-4796-98DF-998CB0AFD5FB}"/>
              </a:ext>
            </a:extLst>
          </p:cNvPr>
          <p:cNvSpPr txBox="1"/>
          <p:nvPr/>
        </p:nvSpPr>
        <p:spPr>
          <a:xfrm>
            <a:off x="3923703" y="5530680"/>
            <a:ext cx="457946"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Data</a:t>
            </a:r>
          </a:p>
        </p:txBody>
      </p:sp>
      <p:sp>
        <p:nvSpPr>
          <p:cNvPr id="61" name="TextBox 60">
            <a:extLst>
              <a:ext uri="{FF2B5EF4-FFF2-40B4-BE49-F238E27FC236}">
                <a16:creationId xmlns:a16="http://schemas.microsoft.com/office/drawing/2014/main" id="{B7AD5FD2-343A-43D9-8254-E5E7D37AB42B}"/>
              </a:ext>
            </a:extLst>
          </p:cNvPr>
          <p:cNvSpPr txBox="1"/>
          <p:nvPr/>
        </p:nvSpPr>
        <p:spPr>
          <a:xfrm>
            <a:off x="3904565" y="4705290"/>
            <a:ext cx="681981"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Android</a:t>
            </a:r>
          </a:p>
        </p:txBody>
      </p:sp>
      <p:sp>
        <p:nvSpPr>
          <p:cNvPr id="62" name="TextBox 61">
            <a:extLst>
              <a:ext uri="{FF2B5EF4-FFF2-40B4-BE49-F238E27FC236}">
                <a16:creationId xmlns:a16="http://schemas.microsoft.com/office/drawing/2014/main" id="{77A6EDD7-4CEE-4780-918E-E84C29EB72D0}"/>
              </a:ext>
            </a:extLst>
          </p:cNvPr>
          <p:cNvSpPr txBox="1"/>
          <p:nvPr/>
        </p:nvSpPr>
        <p:spPr>
          <a:xfrm>
            <a:off x="5498582" y="5530680"/>
            <a:ext cx="463139"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Boot</a:t>
            </a:r>
          </a:p>
        </p:txBody>
      </p:sp>
      <p:sp>
        <p:nvSpPr>
          <p:cNvPr id="63" name="TextBox 62">
            <a:extLst>
              <a:ext uri="{FF2B5EF4-FFF2-40B4-BE49-F238E27FC236}">
                <a16:creationId xmlns:a16="http://schemas.microsoft.com/office/drawing/2014/main" id="{74A33B54-0210-4908-88D4-902855340E19}"/>
              </a:ext>
            </a:extLst>
          </p:cNvPr>
          <p:cNvSpPr txBox="1"/>
          <p:nvPr/>
        </p:nvSpPr>
        <p:spPr>
          <a:xfrm>
            <a:off x="7663048" y="4705290"/>
            <a:ext cx="815736"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Web Flow</a:t>
            </a:r>
          </a:p>
        </p:txBody>
      </p:sp>
      <p:sp>
        <p:nvSpPr>
          <p:cNvPr id="64" name="TextBox 63">
            <a:extLst>
              <a:ext uri="{FF2B5EF4-FFF2-40B4-BE49-F238E27FC236}">
                <a16:creationId xmlns:a16="http://schemas.microsoft.com/office/drawing/2014/main" id="{2376BED0-1A7A-4B81-ABFA-9D0383C9FF39}"/>
              </a:ext>
            </a:extLst>
          </p:cNvPr>
          <p:cNvSpPr txBox="1"/>
          <p:nvPr/>
        </p:nvSpPr>
        <p:spPr>
          <a:xfrm>
            <a:off x="4360021" y="5530680"/>
            <a:ext cx="1064907"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Web Services</a:t>
            </a:r>
          </a:p>
        </p:txBody>
      </p:sp>
      <p:sp>
        <p:nvSpPr>
          <p:cNvPr id="65" name="TextBox 64">
            <a:extLst>
              <a:ext uri="{FF2B5EF4-FFF2-40B4-BE49-F238E27FC236}">
                <a16:creationId xmlns:a16="http://schemas.microsoft.com/office/drawing/2014/main" id="{545E7164-BD75-44D4-990D-AA171C284BD9}"/>
              </a:ext>
            </a:extLst>
          </p:cNvPr>
          <p:cNvSpPr txBox="1"/>
          <p:nvPr/>
        </p:nvSpPr>
        <p:spPr>
          <a:xfrm>
            <a:off x="8465822" y="4705290"/>
            <a:ext cx="551818"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Social</a:t>
            </a:r>
          </a:p>
        </p:txBody>
      </p:sp>
      <p:sp>
        <p:nvSpPr>
          <p:cNvPr id="66" name="TextBox 65">
            <a:extLst>
              <a:ext uri="{FF2B5EF4-FFF2-40B4-BE49-F238E27FC236}">
                <a16:creationId xmlns:a16="http://schemas.microsoft.com/office/drawing/2014/main" id="{B28C64EB-41A7-40AB-A5C6-6436CF40BE88}"/>
              </a:ext>
            </a:extLst>
          </p:cNvPr>
          <p:cNvSpPr txBox="1"/>
          <p:nvPr/>
        </p:nvSpPr>
        <p:spPr>
          <a:xfrm>
            <a:off x="5062111" y="4705290"/>
            <a:ext cx="700768"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Security</a:t>
            </a:r>
          </a:p>
        </p:txBody>
      </p:sp>
      <p:pic>
        <p:nvPicPr>
          <p:cNvPr id="67" name="Picture 66">
            <a:extLst>
              <a:ext uri="{FF2B5EF4-FFF2-40B4-BE49-F238E27FC236}">
                <a16:creationId xmlns:a16="http://schemas.microsoft.com/office/drawing/2014/main" id="{3EE2D89F-16A7-4CA9-AA49-C95A42E59F9B}"/>
              </a:ext>
            </a:extLst>
          </p:cNvPr>
          <p:cNvPicPr>
            <a:picLocks noChangeAspect="1"/>
          </p:cNvPicPr>
          <p:nvPr/>
        </p:nvPicPr>
        <p:blipFill>
          <a:blip r:embed="rId18">
            <a:lum/>
            <a:alphaModFix/>
          </a:blip>
          <a:srcRect/>
          <a:stretch>
            <a:fillRect/>
          </a:stretch>
        </p:blipFill>
        <p:spPr>
          <a:xfrm>
            <a:off x="7497571" y="5063580"/>
            <a:ext cx="649619" cy="440370"/>
          </a:xfrm>
          <a:prstGeom prst="rect">
            <a:avLst/>
          </a:prstGeom>
          <a:noFill/>
          <a:ln>
            <a:noFill/>
          </a:ln>
        </p:spPr>
      </p:pic>
      <p:sp>
        <p:nvSpPr>
          <p:cNvPr id="68" name="TextBox 67">
            <a:extLst>
              <a:ext uri="{FF2B5EF4-FFF2-40B4-BE49-F238E27FC236}">
                <a16:creationId xmlns:a16="http://schemas.microsoft.com/office/drawing/2014/main" id="{B0FB8648-9C8B-467D-83EB-A02970A0F686}"/>
              </a:ext>
            </a:extLst>
          </p:cNvPr>
          <p:cNvSpPr txBox="1"/>
          <p:nvPr/>
        </p:nvSpPr>
        <p:spPr>
          <a:xfrm>
            <a:off x="7554237" y="5503680"/>
            <a:ext cx="536556"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Cloud</a:t>
            </a:r>
          </a:p>
        </p:txBody>
      </p:sp>
    </p:spTree>
    <p:extLst>
      <p:ext uri="{BB962C8B-B14F-4D97-AF65-F5344CB8AC3E}">
        <p14:creationId xmlns:p14="http://schemas.microsoft.com/office/powerpoint/2010/main" val="21339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Cloud Subproject</a:t>
            </a:r>
          </a:p>
        </p:txBody>
      </p:sp>
      <p:sp>
        <p:nvSpPr>
          <p:cNvPr id="3" name="Rectangle 2">
            <a:extLst>
              <a:ext uri="{FF2B5EF4-FFF2-40B4-BE49-F238E27FC236}">
                <a16:creationId xmlns:a16="http://schemas.microsoft.com/office/drawing/2014/main" id="{ED1F9CFF-C14B-4F60-84E0-DC92485E5472}"/>
              </a:ext>
            </a:extLst>
          </p:cNvPr>
          <p:cNvSpPr/>
          <p:nvPr/>
        </p:nvSpPr>
        <p:spPr>
          <a:xfrm>
            <a:off x="386195" y="1341120"/>
            <a:ext cx="10167505" cy="400110"/>
          </a:xfrm>
          <a:prstGeom prst="rect">
            <a:avLst/>
          </a:prstGeom>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“Sub-Umbrella” Project within Spring IO Platform</a:t>
            </a:r>
          </a:p>
        </p:txBody>
      </p:sp>
      <p:pic>
        <p:nvPicPr>
          <p:cNvPr id="36" name="Picture 35">
            <a:extLst>
              <a:ext uri="{FF2B5EF4-FFF2-40B4-BE49-F238E27FC236}">
                <a16:creationId xmlns:a16="http://schemas.microsoft.com/office/drawing/2014/main" id="{6EBF92F5-14C1-4B42-A283-5E8C3487C90C}"/>
              </a:ext>
            </a:extLst>
          </p:cNvPr>
          <p:cNvPicPr>
            <a:picLocks noChangeAspect="1"/>
          </p:cNvPicPr>
          <p:nvPr/>
        </p:nvPicPr>
        <p:blipFill>
          <a:blip r:embed="rId3">
            <a:lum/>
            <a:alphaModFix/>
          </a:blip>
          <a:srcRect/>
          <a:stretch>
            <a:fillRect/>
          </a:stretch>
        </p:blipFill>
        <p:spPr>
          <a:xfrm>
            <a:off x="2735580" y="1974240"/>
            <a:ext cx="6377940" cy="481680"/>
          </a:xfrm>
          <a:prstGeom prst="rect">
            <a:avLst/>
          </a:prstGeom>
          <a:noFill/>
          <a:ln>
            <a:noFill/>
          </a:ln>
        </p:spPr>
      </p:pic>
      <p:sp>
        <p:nvSpPr>
          <p:cNvPr id="37" name="TextBox 36">
            <a:extLst>
              <a:ext uri="{FF2B5EF4-FFF2-40B4-BE49-F238E27FC236}">
                <a16:creationId xmlns:a16="http://schemas.microsoft.com/office/drawing/2014/main" id="{86007485-81DF-4272-90D0-E922C2B3C38D}"/>
              </a:ext>
            </a:extLst>
          </p:cNvPr>
          <p:cNvSpPr txBox="1"/>
          <p:nvPr/>
        </p:nvSpPr>
        <p:spPr>
          <a:xfrm>
            <a:off x="4372314" y="2907630"/>
            <a:ext cx="601575"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Mobile</a:t>
            </a:r>
          </a:p>
        </p:txBody>
      </p:sp>
      <p:pic>
        <p:nvPicPr>
          <p:cNvPr id="69" name="Picture 68">
            <a:extLst>
              <a:ext uri="{FF2B5EF4-FFF2-40B4-BE49-F238E27FC236}">
                <a16:creationId xmlns:a16="http://schemas.microsoft.com/office/drawing/2014/main" id="{C3E89BF0-17E7-4FD5-BEA4-A2DC090CE3A9}"/>
              </a:ext>
            </a:extLst>
          </p:cNvPr>
          <p:cNvPicPr>
            <a:picLocks noChangeAspect="1"/>
          </p:cNvPicPr>
          <p:nvPr/>
        </p:nvPicPr>
        <p:blipFill>
          <a:blip r:embed="rId4">
            <a:lum/>
            <a:alphaModFix/>
          </a:blip>
          <a:srcRect/>
          <a:stretch>
            <a:fillRect/>
          </a:stretch>
        </p:blipFill>
        <p:spPr>
          <a:xfrm>
            <a:off x="4132559" y="3275100"/>
            <a:ext cx="444420" cy="450630"/>
          </a:xfrm>
          <a:prstGeom prst="rect">
            <a:avLst/>
          </a:prstGeom>
          <a:noFill/>
          <a:ln>
            <a:noFill/>
          </a:ln>
        </p:spPr>
      </p:pic>
      <p:pic>
        <p:nvPicPr>
          <p:cNvPr id="70" name="Picture 69">
            <a:extLst>
              <a:ext uri="{FF2B5EF4-FFF2-40B4-BE49-F238E27FC236}">
                <a16:creationId xmlns:a16="http://schemas.microsoft.com/office/drawing/2014/main" id="{C1F13B43-59E2-4898-8323-E75CE39B3696}"/>
              </a:ext>
            </a:extLst>
          </p:cNvPr>
          <p:cNvPicPr>
            <a:picLocks noChangeAspect="1"/>
          </p:cNvPicPr>
          <p:nvPr/>
        </p:nvPicPr>
        <p:blipFill>
          <a:blip r:embed="rId5">
            <a:lum/>
            <a:alphaModFix/>
          </a:blip>
          <a:srcRect/>
          <a:stretch>
            <a:fillRect/>
          </a:stretch>
        </p:blipFill>
        <p:spPr>
          <a:xfrm>
            <a:off x="3886050" y="2468879"/>
            <a:ext cx="444420" cy="450360"/>
          </a:xfrm>
          <a:prstGeom prst="rect">
            <a:avLst/>
          </a:prstGeom>
          <a:noFill/>
          <a:ln>
            <a:noFill/>
          </a:ln>
        </p:spPr>
      </p:pic>
      <p:pic>
        <p:nvPicPr>
          <p:cNvPr id="71" name="Picture 70">
            <a:extLst>
              <a:ext uri="{FF2B5EF4-FFF2-40B4-BE49-F238E27FC236}">
                <a16:creationId xmlns:a16="http://schemas.microsoft.com/office/drawing/2014/main" id="{7FF5FF89-90CD-411E-B58E-CF0C1AF9233D}"/>
              </a:ext>
            </a:extLst>
          </p:cNvPr>
          <p:cNvPicPr>
            <a:picLocks noChangeAspect="1"/>
          </p:cNvPicPr>
          <p:nvPr/>
        </p:nvPicPr>
        <p:blipFill>
          <a:blip r:embed="rId6">
            <a:lum/>
            <a:alphaModFix/>
          </a:blip>
          <a:srcRect/>
          <a:stretch>
            <a:fillRect/>
          </a:stretch>
        </p:blipFill>
        <p:spPr>
          <a:xfrm>
            <a:off x="6292020" y="2468879"/>
            <a:ext cx="444420" cy="450360"/>
          </a:xfrm>
          <a:prstGeom prst="rect">
            <a:avLst/>
          </a:prstGeom>
          <a:noFill/>
          <a:ln>
            <a:noFill/>
          </a:ln>
        </p:spPr>
      </p:pic>
      <p:pic>
        <p:nvPicPr>
          <p:cNvPr id="72" name="Picture 71">
            <a:extLst>
              <a:ext uri="{FF2B5EF4-FFF2-40B4-BE49-F238E27FC236}">
                <a16:creationId xmlns:a16="http://schemas.microsoft.com/office/drawing/2014/main" id="{91467384-79A9-458B-A77E-7C1D106F626A}"/>
              </a:ext>
            </a:extLst>
          </p:cNvPr>
          <p:cNvPicPr>
            <a:picLocks noChangeAspect="1"/>
          </p:cNvPicPr>
          <p:nvPr/>
        </p:nvPicPr>
        <p:blipFill>
          <a:blip r:embed="rId7">
            <a:lum/>
            <a:alphaModFix/>
          </a:blip>
          <a:srcRect/>
          <a:stretch>
            <a:fillRect/>
          </a:stretch>
        </p:blipFill>
        <p:spPr>
          <a:xfrm>
            <a:off x="3505079" y="3275100"/>
            <a:ext cx="444690" cy="450630"/>
          </a:xfrm>
          <a:prstGeom prst="rect">
            <a:avLst/>
          </a:prstGeom>
          <a:noFill/>
          <a:ln>
            <a:noFill/>
          </a:ln>
        </p:spPr>
      </p:pic>
      <p:pic>
        <p:nvPicPr>
          <p:cNvPr id="73" name="Picture 72">
            <a:extLst>
              <a:ext uri="{FF2B5EF4-FFF2-40B4-BE49-F238E27FC236}">
                <a16:creationId xmlns:a16="http://schemas.microsoft.com/office/drawing/2014/main" id="{56FC1BB5-D630-425A-B29D-195F7B28AFB2}"/>
              </a:ext>
            </a:extLst>
          </p:cNvPr>
          <p:cNvPicPr>
            <a:picLocks noChangeAspect="1"/>
          </p:cNvPicPr>
          <p:nvPr/>
        </p:nvPicPr>
        <p:blipFill>
          <a:blip r:embed="rId8">
            <a:lum/>
            <a:alphaModFix/>
          </a:blip>
          <a:srcRect/>
          <a:stretch>
            <a:fillRect/>
          </a:stretch>
        </p:blipFill>
        <p:spPr>
          <a:xfrm>
            <a:off x="2036010" y="3275100"/>
            <a:ext cx="444690" cy="450360"/>
          </a:xfrm>
          <a:prstGeom prst="rect">
            <a:avLst/>
          </a:prstGeom>
          <a:noFill/>
          <a:ln>
            <a:noFill/>
          </a:ln>
        </p:spPr>
      </p:pic>
      <p:pic>
        <p:nvPicPr>
          <p:cNvPr id="74" name="Picture 73">
            <a:extLst>
              <a:ext uri="{FF2B5EF4-FFF2-40B4-BE49-F238E27FC236}">
                <a16:creationId xmlns:a16="http://schemas.microsoft.com/office/drawing/2014/main" id="{F33C18D8-0470-4BD3-ADBD-012CB6692D99}"/>
              </a:ext>
            </a:extLst>
          </p:cNvPr>
          <p:cNvPicPr>
            <a:picLocks noChangeAspect="1"/>
          </p:cNvPicPr>
          <p:nvPr/>
        </p:nvPicPr>
        <p:blipFill>
          <a:blip r:embed="rId9">
            <a:lum/>
            <a:alphaModFix/>
          </a:blip>
          <a:srcRect/>
          <a:stretch>
            <a:fillRect/>
          </a:stretch>
        </p:blipFill>
        <p:spPr>
          <a:xfrm>
            <a:off x="5666430" y="2468879"/>
            <a:ext cx="444420" cy="450360"/>
          </a:xfrm>
          <a:prstGeom prst="rect">
            <a:avLst/>
          </a:prstGeom>
          <a:noFill/>
          <a:ln>
            <a:noFill/>
          </a:ln>
        </p:spPr>
      </p:pic>
      <p:pic>
        <p:nvPicPr>
          <p:cNvPr id="75" name="Picture 74">
            <a:extLst>
              <a:ext uri="{FF2B5EF4-FFF2-40B4-BE49-F238E27FC236}">
                <a16:creationId xmlns:a16="http://schemas.microsoft.com/office/drawing/2014/main" id="{F1744E22-FB23-4F49-99E1-E32C6345B17A}"/>
              </a:ext>
            </a:extLst>
          </p:cNvPr>
          <p:cNvPicPr>
            <a:picLocks noChangeAspect="1"/>
          </p:cNvPicPr>
          <p:nvPr/>
        </p:nvPicPr>
        <p:blipFill>
          <a:blip r:embed="rId10">
            <a:lum/>
            <a:alphaModFix/>
          </a:blip>
          <a:srcRect/>
          <a:stretch>
            <a:fillRect/>
          </a:stretch>
        </p:blipFill>
        <p:spPr>
          <a:xfrm>
            <a:off x="4769490" y="3275100"/>
            <a:ext cx="444420" cy="450630"/>
          </a:xfrm>
          <a:prstGeom prst="rect">
            <a:avLst/>
          </a:prstGeom>
          <a:noFill/>
          <a:ln>
            <a:noFill/>
          </a:ln>
        </p:spPr>
      </p:pic>
      <p:pic>
        <p:nvPicPr>
          <p:cNvPr id="76" name="Picture 75">
            <a:extLst>
              <a:ext uri="{FF2B5EF4-FFF2-40B4-BE49-F238E27FC236}">
                <a16:creationId xmlns:a16="http://schemas.microsoft.com/office/drawing/2014/main" id="{EFEDD272-9447-4263-BEFA-2A54D3BB1CFA}"/>
              </a:ext>
            </a:extLst>
          </p:cNvPr>
          <p:cNvPicPr>
            <a:picLocks noChangeAspect="1"/>
          </p:cNvPicPr>
          <p:nvPr/>
        </p:nvPicPr>
        <p:blipFill>
          <a:blip r:embed="rId11">
            <a:lum/>
            <a:alphaModFix/>
          </a:blip>
          <a:srcRect/>
          <a:stretch>
            <a:fillRect/>
          </a:stretch>
        </p:blipFill>
        <p:spPr>
          <a:xfrm>
            <a:off x="6902490" y="2468879"/>
            <a:ext cx="444690" cy="450360"/>
          </a:xfrm>
          <a:prstGeom prst="rect">
            <a:avLst/>
          </a:prstGeom>
          <a:noFill/>
          <a:ln>
            <a:noFill/>
          </a:ln>
        </p:spPr>
      </p:pic>
      <p:pic>
        <p:nvPicPr>
          <p:cNvPr id="77" name="Picture 76">
            <a:extLst>
              <a:ext uri="{FF2B5EF4-FFF2-40B4-BE49-F238E27FC236}">
                <a16:creationId xmlns:a16="http://schemas.microsoft.com/office/drawing/2014/main" id="{0E240E9A-DFF2-4E32-A01E-19D67F062F10}"/>
              </a:ext>
            </a:extLst>
          </p:cNvPr>
          <p:cNvPicPr>
            <a:picLocks noChangeAspect="1"/>
          </p:cNvPicPr>
          <p:nvPr/>
        </p:nvPicPr>
        <p:blipFill>
          <a:blip r:embed="rId12">
            <a:lum/>
            <a:alphaModFix/>
          </a:blip>
          <a:srcRect/>
          <a:stretch>
            <a:fillRect/>
          </a:stretch>
        </p:blipFill>
        <p:spPr>
          <a:xfrm>
            <a:off x="4464659" y="2468879"/>
            <a:ext cx="444690" cy="450360"/>
          </a:xfrm>
          <a:prstGeom prst="rect">
            <a:avLst/>
          </a:prstGeom>
          <a:noFill/>
          <a:ln>
            <a:noFill/>
          </a:ln>
        </p:spPr>
      </p:pic>
      <p:pic>
        <p:nvPicPr>
          <p:cNvPr id="78" name="Picture 77">
            <a:extLst>
              <a:ext uri="{FF2B5EF4-FFF2-40B4-BE49-F238E27FC236}">
                <a16:creationId xmlns:a16="http://schemas.microsoft.com/office/drawing/2014/main" id="{048CBBC6-33D8-416A-B5D2-91A22EC670B8}"/>
              </a:ext>
            </a:extLst>
          </p:cNvPr>
          <p:cNvPicPr>
            <a:picLocks noChangeAspect="1"/>
          </p:cNvPicPr>
          <p:nvPr/>
        </p:nvPicPr>
        <p:blipFill>
          <a:blip r:embed="rId13">
            <a:lum/>
            <a:alphaModFix/>
          </a:blip>
          <a:srcRect/>
          <a:stretch>
            <a:fillRect/>
          </a:stretch>
        </p:blipFill>
        <p:spPr>
          <a:xfrm>
            <a:off x="3300150" y="2468879"/>
            <a:ext cx="444420" cy="450360"/>
          </a:xfrm>
          <a:prstGeom prst="rect">
            <a:avLst/>
          </a:prstGeom>
          <a:noFill/>
          <a:ln>
            <a:noFill/>
          </a:ln>
        </p:spPr>
      </p:pic>
      <p:pic>
        <p:nvPicPr>
          <p:cNvPr id="79" name="Picture 78">
            <a:extLst>
              <a:ext uri="{FF2B5EF4-FFF2-40B4-BE49-F238E27FC236}">
                <a16:creationId xmlns:a16="http://schemas.microsoft.com/office/drawing/2014/main" id="{39D3B646-2944-497E-BB0E-F4BF6AC0420C}"/>
              </a:ext>
            </a:extLst>
          </p:cNvPr>
          <p:cNvPicPr>
            <a:picLocks noChangeAspect="1"/>
          </p:cNvPicPr>
          <p:nvPr/>
        </p:nvPicPr>
        <p:blipFill>
          <a:blip r:embed="rId14">
            <a:lum/>
            <a:alphaModFix/>
          </a:blip>
          <a:srcRect/>
          <a:stretch>
            <a:fillRect/>
          </a:stretch>
        </p:blipFill>
        <p:spPr>
          <a:xfrm>
            <a:off x="5020320" y="2468879"/>
            <a:ext cx="444420" cy="450360"/>
          </a:xfrm>
          <a:prstGeom prst="rect">
            <a:avLst/>
          </a:prstGeom>
          <a:noFill/>
          <a:ln>
            <a:noFill/>
          </a:ln>
        </p:spPr>
      </p:pic>
      <p:pic>
        <p:nvPicPr>
          <p:cNvPr id="80" name="Picture 79">
            <a:extLst>
              <a:ext uri="{FF2B5EF4-FFF2-40B4-BE49-F238E27FC236}">
                <a16:creationId xmlns:a16="http://schemas.microsoft.com/office/drawing/2014/main" id="{E2A89EF9-99CC-466A-9500-497AAE9EB02C}"/>
              </a:ext>
            </a:extLst>
          </p:cNvPr>
          <p:cNvPicPr>
            <a:picLocks noChangeAspect="1"/>
          </p:cNvPicPr>
          <p:nvPr/>
        </p:nvPicPr>
        <p:blipFill>
          <a:blip r:embed="rId15">
            <a:lum/>
            <a:alphaModFix/>
          </a:blip>
          <a:srcRect/>
          <a:stretch>
            <a:fillRect/>
          </a:stretch>
        </p:blipFill>
        <p:spPr>
          <a:xfrm>
            <a:off x="8386410" y="2468879"/>
            <a:ext cx="444690" cy="450630"/>
          </a:xfrm>
          <a:prstGeom prst="rect">
            <a:avLst/>
          </a:prstGeom>
          <a:noFill/>
          <a:ln>
            <a:noFill/>
          </a:ln>
        </p:spPr>
      </p:pic>
      <p:pic>
        <p:nvPicPr>
          <p:cNvPr id="81" name="Picture 80">
            <a:extLst>
              <a:ext uri="{FF2B5EF4-FFF2-40B4-BE49-F238E27FC236}">
                <a16:creationId xmlns:a16="http://schemas.microsoft.com/office/drawing/2014/main" id="{829F947A-4D58-4DEF-8A95-9E431884C777}"/>
              </a:ext>
            </a:extLst>
          </p:cNvPr>
          <p:cNvPicPr>
            <a:picLocks noChangeAspect="1"/>
          </p:cNvPicPr>
          <p:nvPr/>
        </p:nvPicPr>
        <p:blipFill>
          <a:blip r:embed="rId16">
            <a:lum/>
            <a:alphaModFix/>
          </a:blip>
          <a:srcRect/>
          <a:stretch>
            <a:fillRect/>
          </a:stretch>
        </p:blipFill>
        <p:spPr>
          <a:xfrm>
            <a:off x="7666860" y="2468879"/>
            <a:ext cx="444690" cy="450360"/>
          </a:xfrm>
          <a:prstGeom prst="rect">
            <a:avLst/>
          </a:prstGeom>
          <a:noFill/>
          <a:ln>
            <a:noFill/>
          </a:ln>
        </p:spPr>
      </p:pic>
      <p:pic>
        <p:nvPicPr>
          <p:cNvPr id="82" name="Picture 81">
            <a:extLst>
              <a:ext uri="{FF2B5EF4-FFF2-40B4-BE49-F238E27FC236}">
                <a16:creationId xmlns:a16="http://schemas.microsoft.com/office/drawing/2014/main" id="{EAD4830F-DF4B-431F-AC4C-146F5F93D26A}"/>
              </a:ext>
            </a:extLst>
          </p:cNvPr>
          <p:cNvPicPr>
            <a:picLocks noChangeAspect="1"/>
          </p:cNvPicPr>
          <p:nvPr/>
        </p:nvPicPr>
        <p:blipFill>
          <a:blip r:embed="rId17">
            <a:lum/>
            <a:alphaModFix/>
          </a:blip>
          <a:srcRect/>
          <a:stretch>
            <a:fillRect/>
          </a:stretch>
        </p:blipFill>
        <p:spPr>
          <a:xfrm>
            <a:off x="2759340" y="3275100"/>
            <a:ext cx="444420" cy="450360"/>
          </a:xfrm>
          <a:prstGeom prst="rect">
            <a:avLst/>
          </a:prstGeom>
          <a:noFill/>
          <a:ln>
            <a:noFill/>
          </a:ln>
        </p:spPr>
      </p:pic>
      <p:sp>
        <p:nvSpPr>
          <p:cNvPr id="83" name="TextBox 82">
            <a:extLst>
              <a:ext uri="{FF2B5EF4-FFF2-40B4-BE49-F238E27FC236}">
                <a16:creationId xmlns:a16="http://schemas.microsoft.com/office/drawing/2014/main" id="{8BBF715F-A572-4D96-AAD6-9008526C8013}"/>
              </a:ext>
            </a:extLst>
          </p:cNvPr>
          <p:cNvSpPr txBox="1"/>
          <p:nvPr/>
        </p:nvSpPr>
        <p:spPr>
          <a:xfrm>
            <a:off x="5429331" y="2907631"/>
            <a:ext cx="921854" cy="468269"/>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Spring</a:t>
            </a:r>
          </a:p>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Framework</a:t>
            </a:r>
          </a:p>
        </p:txBody>
      </p:sp>
      <p:sp>
        <p:nvSpPr>
          <p:cNvPr id="84" name="TextBox 83">
            <a:extLst>
              <a:ext uri="{FF2B5EF4-FFF2-40B4-BE49-F238E27FC236}">
                <a16:creationId xmlns:a16="http://schemas.microsoft.com/office/drawing/2014/main" id="{E885189B-3D3C-4692-85E3-77ABA457CB87}"/>
              </a:ext>
            </a:extLst>
          </p:cNvPr>
          <p:cNvSpPr txBox="1"/>
          <p:nvPr/>
        </p:nvSpPr>
        <p:spPr>
          <a:xfrm>
            <a:off x="4590585" y="3715200"/>
            <a:ext cx="818429"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HATEOAS</a:t>
            </a:r>
          </a:p>
        </p:txBody>
      </p:sp>
      <p:sp>
        <p:nvSpPr>
          <p:cNvPr id="85" name="TextBox 84">
            <a:extLst>
              <a:ext uri="{FF2B5EF4-FFF2-40B4-BE49-F238E27FC236}">
                <a16:creationId xmlns:a16="http://schemas.microsoft.com/office/drawing/2014/main" id="{E36957F8-AFE3-48CE-889F-57574FFC4B6B}"/>
              </a:ext>
            </a:extLst>
          </p:cNvPr>
          <p:cNvSpPr txBox="1"/>
          <p:nvPr/>
        </p:nvSpPr>
        <p:spPr>
          <a:xfrm>
            <a:off x="4049837" y="3715200"/>
            <a:ext cx="562076"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AMQP</a:t>
            </a:r>
          </a:p>
        </p:txBody>
      </p:sp>
      <p:sp>
        <p:nvSpPr>
          <p:cNvPr id="86" name="TextBox 85">
            <a:extLst>
              <a:ext uri="{FF2B5EF4-FFF2-40B4-BE49-F238E27FC236}">
                <a16:creationId xmlns:a16="http://schemas.microsoft.com/office/drawing/2014/main" id="{848F8844-FEF9-4196-9C94-AD30E60CB48D}"/>
              </a:ext>
            </a:extLst>
          </p:cNvPr>
          <p:cNvSpPr txBox="1"/>
          <p:nvPr/>
        </p:nvSpPr>
        <p:spPr>
          <a:xfrm>
            <a:off x="3180391" y="2907630"/>
            <a:ext cx="675569"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Reactor</a:t>
            </a:r>
          </a:p>
        </p:txBody>
      </p:sp>
      <p:sp>
        <p:nvSpPr>
          <p:cNvPr id="87" name="TextBox 86">
            <a:extLst>
              <a:ext uri="{FF2B5EF4-FFF2-40B4-BE49-F238E27FC236}">
                <a16:creationId xmlns:a16="http://schemas.microsoft.com/office/drawing/2014/main" id="{A9B7C14B-CD3A-4491-8A27-63B775926961}"/>
              </a:ext>
            </a:extLst>
          </p:cNvPr>
          <p:cNvSpPr txBox="1"/>
          <p:nvPr/>
        </p:nvSpPr>
        <p:spPr>
          <a:xfrm>
            <a:off x="6678203" y="2907630"/>
            <a:ext cx="909736"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Integration</a:t>
            </a:r>
          </a:p>
        </p:txBody>
      </p:sp>
      <p:sp>
        <p:nvSpPr>
          <p:cNvPr id="88" name="TextBox 87">
            <a:extLst>
              <a:ext uri="{FF2B5EF4-FFF2-40B4-BE49-F238E27FC236}">
                <a16:creationId xmlns:a16="http://schemas.microsoft.com/office/drawing/2014/main" id="{71366A3F-B3F8-4E2D-B682-5F68F467F6E9}"/>
              </a:ext>
            </a:extLst>
          </p:cNvPr>
          <p:cNvSpPr txBox="1"/>
          <p:nvPr/>
        </p:nvSpPr>
        <p:spPr>
          <a:xfrm>
            <a:off x="6233734" y="2907630"/>
            <a:ext cx="537775"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Batch</a:t>
            </a:r>
          </a:p>
        </p:txBody>
      </p:sp>
      <p:sp>
        <p:nvSpPr>
          <p:cNvPr id="89" name="TextBox 88">
            <a:extLst>
              <a:ext uri="{FF2B5EF4-FFF2-40B4-BE49-F238E27FC236}">
                <a16:creationId xmlns:a16="http://schemas.microsoft.com/office/drawing/2014/main" id="{C731C937-2D29-4306-AA3A-E2A95408C46C}"/>
              </a:ext>
            </a:extLst>
          </p:cNvPr>
          <p:cNvSpPr txBox="1"/>
          <p:nvPr/>
        </p:nvSpPr>
        <p:spPr>
          <a:xfrm>
            <a:off x="2026413" y="3715200"/>
            <a:ext cx="457946"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Data</a:t>
            </a:r>
          </a:p>
        </p:txBody>
      </p:sp>
      <p:sp>
        <p:nvSpPr>
          <p:cNvPr id="90" name="TextBox 89">
            <a:extLst>
              <a:ext uri="{FF2B5EF4-FFF2-40B4-BE49-F238E27FC236}">
                <a16:creationId xmlns:a16="http://schemas.microsoft.com/office/drawing/2014/main" id="{24030631-9BCA-4740-A56B-5C39452172D6}"/>
              </a:ext>
            </a:extLst>
          </p:cNvPr>
          <p:cNvSpPr txBox="1"/>
          <p:nvPr/>
        </p:nvSpPr>
        <p:spPr>
          <a:xfrm>
            <a:off x="3740675" y="2907630"/>
            <a:ext cx="681981"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Android</a:t>
            </a:r>
          </a:p>
        </p:txBody>
      </p:sp>
      <p:sp>
        <p:nvSpPr>
          <p:cNvPr id="91" name="TextBox 90">
            <a:extLst>
              <a:ext uri="{FF2B5EF4-FFF2-40B4-BE49-F238E27FC236}">
                <a16:creationId xmlns:a16="http://schemas.microsoft.com/office/drawing/2014/main" id="{9CB15257-46FD-446F-ABB3-4471C14693A2}"/>
              </a:ext>
            </a:extLst>
          </p:cNvPr>
          <p:cNvSpPr txBox="1"/>
          <p:nvPr/>
        </p:nvSpPr>
        <p:spPr>
          <a:xfrm>
            <a:off x="3493291" y="3715200"/>
            <a:ext cx="463139"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Boot</a:t>
            </a:r>
          </a:p>
        </p:txBody>
      </p:sp>
      <p:sp>
        <p:nvSpPr>
          <p:cNvPr id="92" name="TextBox 91">
            <a:extLst>
              <a:ext uri="{FF2B5EF4-FFF2-40B4-BE49-F238E27FC236}">
                <a16:creationId xmlns:a16="http://schemas.microsoft.com/office/drawing/2014/main" id="{A8A1E86C-4ABF-4EB6-9F00-4C30323B947A}"/>
              </a:ext>
            </a:extLst>
          </p:cNvPr>
          <p:cNvSpPr txBox="1"/>
          <p:nvPr/>
        </p:nvSpPr>
        <p:spPr>
          <a:xfrm>
            <a:off x="7499158" y="2907630"/>
            <a:ext cx="815736"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Web Flow</a:t>
            </a:r>
          </a:p>
        </p:txBody>
      </p:sp>
      <p:sp>
        <p:nvSpPr>
          <p:cNvPr id="93" name="TextBox 92">
            <a:extLst>
              <a:ext uri="{FF2B5EF4-FFF2-40B4-BE49-F238E27FC236}">
                <a16:creationId xmlns:a16="http://schemas.microsoft.com/office/drawing/2014/main" id="{0D4C585D-BA78-4371-9B48-48FE4DDC203C}"/>
              </a:ext>
            </a:extLst>
          </p:cNvPr>
          <p:cNvSpPr txBox="1"/>
          <p:nvPr/>
        </p:nvSpPr>
        <p:spPr>
          <a:xfrm>
            <a:off x="2462731" y="3715200"/>
            <a:ext cx="1064907"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Web Services</a:t>
            </a:r>
          </a:p>
        </p:txBody>
      </p:sp>
      <p:sp>
        <p:nvSpPr>
          <p:cNvPr id="94" name="TextBox 93">
            <a:extLst>
              <a:ext uri="{FF2B5EF4-FFF2-40B4-BE49-F238E27FC236}">
                <a16:creationId xmlns:a16="http://schemas.microsoft.com/office/drawing/2014/main" id="{5263F8D1-BAF2-4B7F-891B-77DA57F6DFD8}"/>
              </a:ext>
            </a:extLst>
          </p:cNvPr>
          <p:cNvSpPr txBox="1"/>
          <p:nvPr/>
        </p:nvSpPr>
        <p:spPr>
          <a:xfrm>
            <a:off x="8301932" y="2907630"/>
            <a:ext cx="551818"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Social</a:t>
            </a:r>
          </a:p>
        </p:txBody>
      </p:sp>
      <p:sp>
        <p:nvSpPr>
          <p:cNvPr id="95" name="TextBox 94">
            <a:extLst>
              <a:ext uri="{FF2B5EF4-FFF2-40B4-BE49-F238E27FC236}">
                <a16:creationId xmlns:a16="http://schemas.microsoft.com/office/drawing/2014/main" id="{6F9BA2A4-606E-4536-BE51-58E5D84765F6}"/>
              </a:ext>
            </a:extLst>
          </p:cNvPr>
          <p:cNvSpPr txBox="1"/>
          <p:nvPr/>
        </p:nvSpPr>
        <p:spPr>
          <a:xfrm>
            <a:off x="4898222" y="2907630"/>
            <a:ext cx="700768" cy="268214"/>
          </a:xfrm>
          <a:prstGeom prst="rect">
            <a:avLst/>
          </a:prstGeom>
          <a:noFill/>
          <a:ln>
            <a:noFill/>
          </a:ln>
        </p:spPr>
        <p:txBody>
          <a:bodyPr vert="horz" wrap="none" lIns="67500" tIns="33750" rIns="67500" bIns="33750" anchorCtr="0" compatLnSpc="0">
            <a:spAutoFit/>
          </a:bodyPr>
          <a:lstStyle/>
          <a:p>
            <a:pPr marL="0" marR="0" lvl="0" indent="0" algn="ctr" defTabSz="685773"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B1F6F"/>
                </a:solidFill>
                <a:effectLst/>
                <a:uLnTx/>
                <a:uFillTx/>
                <a:latin typeface="IBM Plex Sans" panose="020B0503050203000203" pitchFamily="34" charset="0"/>
                <a:ea typeface="Microsoft YaHei" pitchFamily="2"/>
                <a:cs typeface="Mangal" pitchFamily="2"/>
              </a:rPr>
              <a:t>Security</a:t>
            </a:r>
          </a:p>
        </p:txBody>
      </p:sp>
      <p:pic>
        <p:nvPicPr>
          <p:cNvPr id="96" name="Picture 95">
            <a:extLst>
              <a:ext uri="{FF2B5EF4-FFF2-40B4-BE49-F238E27FC236}">
                <a16:creationId xmlns:a16="http://schemas.microsoft.com/office/drawing/2014/main" id="{74C3B8FA-4A20-452D-88B6-E6D1FD6DD5A4}"/>
              </a:ext>
            </a:extLst>
          </p:cNvPr>
          <p:cNvPicPr>
            <a:picLocks noChangeAspect="1"/>
          </p:cNvPicPr>
          <p:nvPr/>
        </p:nvPicPr>
        <p:blipFill>
          <a:blip r:embed="rId3">
            <a:lum/>
            <a:alphaModFix/>
          </a:blip>
          <a:srcRect/>
          <a:stretch>
            <a:fillRect/>
          </a:stretch>
        </p:blipFill>
        <p:spPr>
          <a:xfrm>
            <a:off x="6164580" y="3291840"/>
            <a:ext cx="3977640" cy="481680"/>
          </a:xfrm>
          <a:prstGeom prst="rect">
            <a:avLst/>
          </a:prstGeom>
          <a:noFill/>
          <a:ln>
            <a:noFill/>
          </a:ln>
        </p:spPr>
      </p:pic>
      <p:sp>
        <p:nvSpPr>
          <p:cNvPr id="4" name="Rectangle 3">
            <a:extLst>
              <a:ext uri="{FF2B5EF4-FFF2-40B4-BE49-F238E27FC236}">
                <a16:creationId xmlns:a16="http://schemas.microsoft.com/office/drawing/2014/main" id="{0FF501B0-B04F-4AE3-B528-8EFC45E77BA4}"/>
              </a:ext>
            </a:extLst>
          </p:cNvPr>
          <p:cNvSpPr/>
          <p:nvPr/>
        </p:nvSpPr>
        <p:spPr>
          <a:xfrm>
            <a:off x="6351153" y="3886049"/>
            <a:ext cx="3021447" cy="2308324"/>
          </a:xfrm>
          <a:prstGeom prst="rect">
            <a:avLst/>
          </a:prstGeom>
        </p:spPr>
        <p:txBody>
          <a:bodyPr wrap="square">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rPr>
              <a:t>Spring Cloud Config</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rPr>
              <a:t>Spring Cloud Netflix</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rPr>
              <a:t>Eureka</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err="1">
                <a:ln>
                  <a:noFill/>
                </a:ln>
                <a:solidFill>
                  <a:srgbClr val="000000"/>
                </a:solidFill>
                <a:effectLst/>
                <a:uLnTx/>
                <a:uFillTx/>
                <a:latin typeface="Arial" panose="020B0604020202020204"/>
                <a:ea typeface="+mn-ea"/>
                <a:cs typeface="+mn-cs"/>
              </a:rPr>
              <a:t>Hystrix</a:t>
            </a: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err="1">
                <a:ln>
                  <a:noFill/>
                </a:ln>
                <a:solidFill>
                  <a:srgbClr val="000000"/>
                </a:solidFill>
                <a:effectLst/>
                <a:uLnTx/>
                <a:uFillTx/>
                <a:latin typeface="Arial" panose="020B0604020202020204"/>
                <a:ea typeface="+mn-ea"/>
                <a:cs typeface="+mn-cs"/>
              </a:rPr>
              <a:t>Zuul</a:t>
            </a:r>
            <a:endPar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rPr>
              <a:t>Ribbon</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rPr>
              <a:t>Feign</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0" i="0" u="none" strike="noStrike" kern="1200" cap="none" spc="0" normalizeH="0" baseline="0" noProof="0" dirty="0">
                <a:ln>
                  <a:noFill/>
                </a:ln>
                <a:solidFill>
                  <a:srgbClr val="000000"/>
                </a:solidFill>
                <a:effectLst/>
                <a:uLnTx/>
                <a:uFillTx/>
                <a:latin typeface="Arial" panose="020B0604020202020204"/>
                <a:ea typeface="+mn-ea"/>
                <a:cs typeface="+mn-cs"/>
              </a:rPr>
              <a:t>Spring Cloud Bus</a:t>
            </a:r>
          </a:p>
        </p:txBody>
      </p:sp>
    </p:spTree>
    <p:extLst>
      <p:ext uri="{BB962C8B-B14F-4D97-AF65-F5344CB8AC3E}">
        <p14:creationId xmlns:p14="http://schemas.microsoft.com/office/powerpoint/2010/main" val="1924131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IN" dirty="0"/>
              <a:t>Spring Cloud</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What Spring Cloud is not?</a:t>
            </a:r>
          </a:p>
        </p:txBody>
      </p:sp>
      <p:sp>
        <p:nvSpPr>
          <p:cNvPr id="8" name="Rectangle 7">
            <a:extLst>
              <a:ext uri="{FF2B5EF4-FFF2-40B4-BE49-F238E27FC236}">
                <a16:creationId xmlns:a16="http://schemas.microsoft.com/office/drawing/2014/main" id="{530C1578-0768-4908-9448-328E704DB83A}"/>
              </a:ext>
            </a:extLst>
          </p:cNvPr>
          <p:cNvSpPr/>
          <p:nvPr/>
        </p:nvSpPr>
        <p:spPr>
          <a:xfrm>
            <a:off x="381000" y="1504163"/>
            <a:ext cx="10782300" cy="400110"/>
          </a:xfrm>
          <a:prstGeom prst="rect">
            <a:avLst/>
          </a:prstGeom>
        </p:spPr>
        <p:txBody>
          <a:bodyPr wrap="square">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Spring Cloud is NOT some hosted environment somewhere!</a:t>
            </a:r>
          </a:p>
        </p:txBody>
      </p:sp>
    </p:spTree>
    <p:extLst>
      <p:ext uri="{BB962C8B-B14F-4D97-AF65-F5344CB8AC3E}">
        <p14:creationId xmlns:p14="http://schemas.microsoft.com/office/powerpoint/2010/main" val="457091912"/>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5848</TotalTime>
  <Words>3020</Words>
  <Application>Microsoft Office PowerPoint</Application>
  <PresentationFormat>Widescreen</PresentationFormat>
  <Paragraphs>319</Paragraphs>
  <Slides>24</Slides>
  <Notes>15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24</vt:i4>
      </vt:variant>
    </vt:vector>
  </HeadingPairs>
  <TitlesOfParts>
    <vt:vector size="37" baseType="lpstr">
      <vt:lpstr>.AppleSystemUIFont</vt:lpstr>
      <vt:lpstr>Albany</vt:lpstr>
      <vt:lpstr>Arial</vt:lpstr>
      <vt:lpstr>Arial Regular</vt:lpstr>
      <vt:lpstr>Calibri</vt:lpstr>
      <vt:lpstr>Courier New</vt:lpstr>
      <vt:lpstr>IBM Plex Sans</vt:lpstr>
      <vt:lpstr>LucidaGrande</vt:lpstr>
      <vt:lpstr>Wingdings</vt:lpstr>
      <vt:lpstr>1_COVERS</vt:lpstr>
      <vt:lpstr>2_Dark Background</vt:lpstr>
      <vt:lpstr>4_Light Background</vt:lpstr>
      <vt:lpstr>3_Light Background</vt:lpstr>
      <vt:lpstr>Spring Cloud   Audience: All</vt:lpstr>
      <vt:lpstr>Introduction</vt:lpstr>
      <vt:lpstr>Agenda</vt:lpstr>
      <vt:lpstr>Objectives</vt:lpstr>
      <vt:lpstr>Topics</vt:lpstr>
      <vt:lpstr>Spring Cloud  Addressing issues found in Cloud Native applications  Spring/Spring IO/Spring Cloud </vt:lpstr>
      <vt:lpstr>Spring Cloud Origins</vt:lpstr>
      <vt:lpstr>Spring Cloud Subproject</vt:lpstr>
      <vt:lpstr>What Spring Cloud is not?</vt:lpstr>
      <vt:lpstr>Goal of Spring Cloud</vt:lpstr>
      <vt:lpstr>Spring Cloud Netflix      </vt:lpstr>
      <vt:lpstr>Goal of Spring Cloud</vt:lpstr>
      <vt:lpstr>Where does Netflix fit into all of this?</vt:lpstr>
      <vt:lpstr>Spring and Netflix</vt:lpstr>
      <vt:lpstr>Common Concepts     </vt:lpstr>
      <vt:lpstr>Spring Cloud Setup</vt:lpstr>
      <vt:lpstr>Server versus Client</vt:lpstr>
      <vt:lpstr>Required Dependencies</vt:lpstr>
      <vt:lpstr>Required Dependencies (continued)</vt:lpstr>
      <vt:lpstr>DevTools</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25</cp:revision>
  <dcterms:created xsi:type="dcterms:W3CDTF">2020-06-25T11:01:55Z</dcterms:created>
  <dcterms:modified xsi:type="dcterms:W3CDTF">2020-08-04T11:41:32Z</dcterms:modified>
</cp:coreProperties>
</file>